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4"/>
  </p:sldMasterIdLst>
  <p:notesMasterIdLst>
    <p:notesMasterId r:id="rId15"/>
  </p:notesMasterIdLst>
  <p:sldIdLst>
    <p:sldId id="256" r:id="rId5"/>
    <p:sldId id="295" r:id="rId6"/>
    <p:sldId id="291" r:id="rId7"/>
    <p:sldId id="296" r:id="rId8"/>
    <p:sldId id="298" r:id="rId9"/>
    <p:sldId id="299" r:id="rId10"/>
    <p:sldId id="289" r:id="rId11"/>
    <p:sldId id="300" r:id="rId12"/>
    <p:sldId id="302" r:id="rId13"/>
    <p:sldId id="301" r:id="rId14"/>
  </p:sldIdLst>
  <p:sldSz cx="9144000" cy="5143500" type="screen16x9"/>
  <p:notesSz cx="9144000" cy="5143500"/>
  <p:defaultTextStyle>
    <a:defPPr>
      <a:defRPr kern="0"/>
    </a:def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1"/>
    <p:restoredTop sz="94658"/>
  </p:normalViewPr>
  <p:slideViewPr>
    <p:cSldViewPr snapToGrid="0">
      <p:cViewPr varScale="1">
        <p:scale>
          <a:sx n="74" d="100"/>
          <a:sy n="74" d="100"/>
        </p:scale>
        <p:origin x="988" y="36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257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257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DE7CDA-CB1E-0844-9485-58515AE8204F}" type="datetimeFigureOut">
              <a:rPr lang="en-US" smtClean="0"/>
              <a:t>9/19/2025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028950" y="642938"/>
            <a:ext cx="3086100" cy="17367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2474913"/>
            <a:ext cx="7315200" cy="20256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4886325"/>
            <a:ext cx="3962400" cy="2571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4886325"/>
            <a:ext cx="3962400" cy="2571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9E6883F-68A0-0043-9F9E-8B9883FC005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72802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1594485"/>
            <a:ext cx="7772400" cy="108013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500" b="0" i="0">
                <a:solidFill>
                  <a:srgbClr val="124162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2880360"/>
            <a:ext cx="6400800" cy="12858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400" b="0" i="0">
                <a:solidFill>
                  <a:srgbClr val="404040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9/19/2025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0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pPr marL="82550">
              <a:lnSpc>
                <a:spcPct val="100000"/>
              </a:lnSpc>
            </a:pPr>
            <a:fld id="{81D60167-4931-47E6-BA6A-407CBD079E47}" type="slidenum">
              <a:rPr spc="-50" dirty="0"/>
              <a:t>‹#›</a:t>
            </a:fld>
            <a:endParaRPr spc="-5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500" b="0" i="0">
                <a:solidFill>
                  <a:srgbClr val="124162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1400" b="0" i="0">
                <a:solidFill>
                  <a:srgbClr val="404040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9/19/2025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0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pPr marL="82550">
              <a:lnSpc>
                <a:spcPct val="100000"/>
              </a:lnSpc>
            </a:pPr>
            <a:fld id="{81D60167-4931-47E6-BA6A-407CBD079E47}" type="slidenum">
              <a:rPr spc="-50" dirty="0"/>
              <a:t>‹#›</a:t>
            </a:fld>
            <a:endParaRPr spc="-50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wo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500" b="0" i="0">
                <a:solidFill>
                  <a:srgbClr val="124162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183005"/>
            <a:ext cx="3977640" cy="339471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6111" y="1133855"/>
            <a:ext cx="2456815" cy="268859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9/19/2025</a:t>
            </a:fld>
            <a:endParaRPr lang="en-US" dirty="0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0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pPr marL="82550">
              <a:lnSpc>
                <a:spcPct val="100000"/>
              </a:lnSpc>
            </a:pPr>
            <a:fld id="{81D60167-4931-47E6-BA6A-407CBD079E47}" type="slidenum">
              <a:rPr spc="-50" dirty="0"/>
              <a:t>‹#›</a:t>
            </a:fld>
            <a:endParaRPr spc="-5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500" b="0" i="0">
                <a:solidFill>
                  <a:srgbClr val="124162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9/19/2025</a:t>
            </a:fld>
            <a:endParaRPr lang="en-US" dirty="0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0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pPr marL="82550">
              <a:lnSpc>
                <a:spcPct val="100000"/>
              </a:lnSpc>
            </a:pPr>
            <a:fld id="{81D60167-4931-47E6-BA6A-407CBD079E47}" type="slidenum">
              <a:rPr spc="-50" dirty="0"/>
              <a:t>‹#›</a:t>
            </a:fld>
            <a:endParaRPr spc="-50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7028688" y="0"/>
            <a:ext cx="914400" cy="5143500"/>
          </a:xfrm>
          <a:custGeom>
            <a:avLst/>
            <a:gdLst/>
            <a:ahLst/>
            <a:cxnLst/>
            <a:rect l="l" t="t" r="r" b="b"/>
            <a:pathLst>
              <a:path w="914400" h="5143500">
                <a:moveTo>
                  <a:pt x="0" y="0"/>
                </a:moveTo>
                <a:lnTo>
                  <a:pt x="914400" y="5143499"/>
                </a:lnTo>
              </a:path>
            </a:pathLst>
          </a:custGeom>
          <a:ln w="9525">
            <a:solidFill>
              <a:srgbClr val="BEBEBE"/>
            </a:solidFill>
          </a:ln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7" name="bg object 17"/>
          <p:cNvSpPr/>
          <p:nvPr/>
        </p:nvSpPr>
        <p:spPr>
          <a:xfrm>
            <a:off x="5568696" y="2761488"/>
            <a:ext cx="3573145" cy="2382520"/>
          </a:xfrm>
          <a:custGeom>
            <a:avLst/>
            <a:gdLst/>
            <a:ahLst/>
            <a:cxnLst/>
            <a:rect l="l" t="t" r="r" b="b"/>
            <a:pathLst>
              <a:path w="3573145" h="2382520">
                <a:moveTo>
                  <a:pt x="3572636" y="0"/>
                </a:moveTo>
                <a:lnTo>
                  <a:pt x="0" y="2382439"/>
                </a:lnTo>
              </a:path>
            </a:pathLst>
          </a:custGeom>
          <a:ln w="9525">
            <a:solidFill>
              <a:srgbClr val="D9D9D9"/>
            </a:solidFill>
          </a:ln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8" name="bg object 18"/>
          <p:cNvSpPr/>
          <p:nvPr/>
        </p:nvSpPr>
        <p:spPr>
          <a:xfrm>
            <a:off x="6885432" y="0"/>
            <a:ext cx="2255520" cy="5143500"/>
          </a:xfrm>
          <a:custGeom>
            <a:avLst/>
            <a:gdLst/>
            <a:ahLst/>
            <a:cxnLst/>
            <a:rect l="l" t="t" r="r" b="b"/>
            <a:pathLst>
              <a:path w="2255520" h="5143500">
                <a:moveTo>
                  <a:pt x="2255520" y="0"/>
                </a:moveTo>
                <a:lnTo>
                  <a:pt x="1532343" y="0"/>
                </a:lnTo>
                <a:lnTo>
                  <a:pt x="0" y="5143500"/>
                </a:lnTo>
                <a:lnTo>
                  <a:pt x="2255520" y="5143500"/>
                </a:lnTo>
                <a:lnTo>
                  <a:pt x="2255520" y="0"/>
                </a:lnTo>
                <a:close/>
              </a:path>
            </a:pathLst>
          </a:custGeom>
          <a:solidFill>
            <a:srgbClr val="124162">
              <a:alpha val="30195"/>
            </a:srgbClr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9" name="bg object 19"/>
          <p:cNvSpPr/>
          <p:nvPr/>
        </p:nvSpPr>
        <p:spPr>
          <a:xfrm>
            <a:off x="7203498" y="0"/>
            <a:ext cx="1940560" cy="5143500"/>
          </a:xfrm>
          <a:custGeom>
            <a:avLst/>
            <a:gdLst/>
            <a:ahLst/>
            <a:cxnLst/>
            <a:rect l="l" t="t" r="r" b="b"/>
            <a:pathLst>
              <a:path w="1940559" h="5143500">
                <a:moveTo>
                  <a:pt x="1940502" y="0"/>
                </a:moveTo>
                <a:lnTo>
                  <a:pt x="0" y="0"/>
                </a:lnTo>
                <a:lnTo>
                  <a:pt x="906087" y="5143500"/>
                </a:lnTo>
                <a:lnTo>
                  <a:pt x="1940502" y="5143500"/>
                </a:lnTo>
                <a:lnTo>
                  <a:pt x="1940502" y="0"/>
                </a:lnTo>
                <a:close/>
              </a:path>
            </a:pathLst>
          </a:custGeom>
          <a:solidFill>
            <a:srgbClr val="124162">
              <a:alpha val="19999"/>
            </a:srgbClr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20" name="bg object 20"/>
          <p:cNvSpPr/>
          <p:nvPr/>
        </p:nvSpPr>
        <p:spPr>
          <a:xfrm>
            <a:off x="6699504" y="2286000"/>
            <a:ext cx="2444750" cy="2857500"/>
          </a:xfrm>
          <a:custGeom>
            <a:avLst/>
            <a:gdLst/>
            <a:ahLst/>
            <a:cxnLst/>
            <a:rect l="l" t="t" r="r" b="b"/>
            <a:pathLst>
              <a:path w="2444750" h="2857500">
                <a:moveTo>
                  <a:pt x="2444496" y="0"/>
                </a:moveTo>
                <a:lnTo>
                  <a:pt x="0" y="2857499"/>
                </a:lnTo>
                <a:lnTo>
                  <a:pt x="2444496" y="2857499"/>
                </a:lnTo>
                <a:lnTo>
                  <a:pt x="2444496" y="0"/>
                </a:lnTo>
                <a:close/>
              </a:path>
            </a:pathLst>
          </a:custGeom>
          <a:solidFill>
            <a:srgbClr val="57B6C0">
              <a:alpha val="72155"/>
            </a:srgbClr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21" name="bg object 21"/>
          <p:cNvSpPr/>
          <p:nvPr/>
        </p:nvSpPr>
        <p:spPr>
          <a:xfrm>
            <a:off x="7003448" y="0"/>
            <a:ext cx="2138045" cy="5143500"/>
          </a:xfrm>
          <a:custGeom>
            <a:avLst/>
            <a:gdLst/>
            <a:ahLst/>
            <a:cxnLst/>
            <a:rect l="l" t="t" r="r" b="b"/>
            <a:pathLst>
              <a:path w="2138045" h="5143500">
                <a:moveTo>
                  <a:pt x="2137503" y="0"/>
                </a:moveTo>
                <a:lnTo>
                  <a:pt x="0" y="0"/>
                </a:lnTo>
                <a:lnTo>
                  <a:pt x="1849975" y="5143500"/>
                </a:lnTo>
                <a:lnTo>
                  <a:pt x="2137503" y="5143500"/>
                </a:lnTo>
                <a:lnTo>
                  <a:pt x="2137503" y="0"/>
                </a:lnTo>
                <a:close/>
              </a:path>
            </a:pathLst>
          </a:custGeom>
          <a:solidFill>
            <a:srgbClr val="398F97">
              <a:alpha val="70195"/>
            </a:srgbClr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22" name="bg object 22"/>
          <p:cNvSpPr/>
          <p:nvPr/>
        </p:nvSpPr>
        <p:spPr>
          <a:xfrm>
            <a:off x="8174736" y="0"/>
            <a:ext cx="966469" cy="5143500"/>
          </a:xfrm>
          <a:custGeom>
            <a:avLst/>
            <a:gdLst/>
            <a:ahLst/>
            <a:cxnLst/>
            <a:rect l="l" t="t" r="r" b="b"/>
            <a:pathLst>
              <a:path w="966470" h="5143500">
                <a:moveTo>
                  <a:pt x="966216" y="0"/>
                </a:moveTo>
                <a:lnTo>
                  <a:pt x="762873" y="0"/>
                </a:lnTo>
                <a:lnTo>
                  <a:pt x="0" y="5143500"/>
                </a:lnTo>
                <a:lnTo>
                  <a:pt x="966216" y="5143500"/>
                </a:lnTo>
                <a:lnTo>
                  <a:pt x="966216" y="0"/>
                </a:lnTo>
                <a:close/>
              </a:path>
            </a:pathLst>
          </a:custGeom>
          <a:solidFill>
            <a:srgbClr val="3795DB">
              <a:alpha val="70195"/>
            </a:srgbClr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23" name="bg object 23"/>
          <p:cNvSpPr/>
          <p:nvPr/>
        </p:nvSpPr>
        <p:spPr>
          <a:xfrm>
            <a:off x="8204677" y="0"/>
            <a:ext cx="936625" cy="5143500"/>
          </a:xfrm>
          <a:custGeom>
            <a:avLst/>
            <a:gdLst/>
            <a:ahLst/>
            <a:cxnLst/>
            <a:rect l="l" t="t" r="r" b="b"/>
            <a:pathLst>
              <a:path w="936625" h="5143500">
                <a:moveTo>
                  <a:pt x="936275" y="0"/>
                </a:moveTo>
                <a:lnTo>
                  <a:pt x="0" y="0"/>
                </a:lnTo>
                <a:lnTo>
                  <a:pt x="830992" y="5143500"/>
                </a:lnTo>
                <a:lnTo>
                  <a:pt x="936275" y="5143500"/>
                </a:lnTo>
                <a:lnTo>
                  <a:pt x="936275" y="0"/>
                </a:lnTo>
                <a:close/>
              </a:path>
            </a:pathLst>
          </a:custGeom>
          <a:solidFill>
            <a:srgbClr val="124162">
              <a:alpha val="65097"/>
            </a:srgbClr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24" name="bg object 24"/>
          <p:cNvSpPr/>
          <p:nvPr/>
        </p:nvSpPr>
        <p:spPr>
          <a:xfrm>
            <a:off x="0" y="3009900"/>
            <a:ext cx="337185" cy="2133600"/>
          </a:xfrm>
          <a:custGeom>
            <a:avLst/>
            <a:gdLst/>
            <a:ahLst/>
            <a:cxnLst/>
            <a:rect l="l" t="t" r="r" b="b"/>
            <a:pathLst>
              <a:path w="337185" h="2133600">
                <a:moveTo>
                  <a:pt x="0" y="0"/>
                </a:moveTo>
                <a:lnTo>
                  <a:pt x="0" y="2133599"/>
                </a:lnTo>
                <a:lnTo>
                  <a:pt x="336804" y="2133599"/>
                </a:lnTo>
                <a:lnTo>
                  <a:pt x="0" y="0"/>
                </a:lnTo>
                <a:close/>
              </a:path>
            </a:pathLst>
          </a:custGeom>
          <a:solidFill>
            <a:srgbClr val="124162">
              <a:alpha val="85096"/>
            </a:srgbClr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25" name="bg object 25"/>
          <p:cNvSpPr/>
          <p:nvPr/>
        </p:nvSpPr>
        <p:spPr>
          <a:xfrm>
            <a:off x="7028688" y="0"/>
            <a:ext cx="914400" cy="5143500"/>
          </a:xfrm>
          <a:custGeom>
            <a:avLst/>
            <a:gdLst/>
            <a:ahLst/>
            <a:cxnLst/>
            <a:rect l="l" t="t" r="r" b="b"/>
            <a:pathLst>
              <a:path w="914400" h="5143500">
                <a:moveTo>
                  <a:pt x="0" y="0"/>
                </a:moveTo>
                <a:lnTo>
                  <a:pt x="914400" y="5143499"/>
                </a:lnTo>
              </a:path>
            </a:pathLst>
          </a:custGeom>
          <a:ln w="9525">
            <a:solidFill>
              <a:srgbClr val="BEBEBE"/>
            </a:solidFill>
          </a:ln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26" name="bg object 26"/>
          <p:cNvSpPr/>
          <p:nvPr/>
        </p:nvSpPr>
        <p:spPr>
          <a:xfrm>
            <a:off x="5568696" y="2761488"/>
            <a:ext cx="3573145" cy="2382520"/>
          </a:xfrm>
          <a:custGeom>
            <a:avLst/>
            <a:gdLst/>
            <a:ahLst/>
            <a:cxnLst/>
            <a:rect l="l" t="t" r="r" b="b"/>
            <a:pathLst>
              <a:path w="3573145" h="2382520">
                <a:moveTo>
                  <a:pt x="3572636" y="0"/>
                </a:moveTo>
                <a:lnTo>
                  <a:pt x="0" y="2382439"/>
                </a:lnTo>
              </a:path>
            </a:pathLst>
          </a:custGeom>
          <a:ln w="9525">
            <a:solidFill>
              <a:srgbClr val="D9D9D9"/>
            </a:solidFill>
          </a:ln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27" name="bg object 27"/>
          <p:cNvSpPr/>
          <p:nvPr/>
        </p:nvSpPr>
        <p:spPr>
          <a:xfrm>
            <a:off x="6885432" y="0"/>
            <a:ext cx="2255520" cy="5143500"/>
          </a:xfrm>
          <a:custGeom>
            <a:avLst/>
            <a:gdLst/>
            <a:ahLst/>
            <a:cxnLst/>
            <a:rect l="l" t="t" r="r" b="b"/>
            <a:pathLst>
              <a:path w="2255520" h="5143500">
                <a:moveTo>
                  <a:pt x="2255520" y="0"/>
                </a:moveTo>
                <a:lnTo>
                  <a:pt x="1532343" y="0"/>
                </a:lnTo>
                <a:lnTo>
                  <a:pt x="0" y="5143500"/>
                </a:lnTo>
                <a:lnTo>
                  <a:pt x="2255520" y="5143500"/>
                </a:lnTo>
                <a:lnTo>
                  <a:pt x="2255520" y="0"/>
                </a:lnTo>
                <a:close/>
              </a:path>
            </a:pathLst>
          </a:custGeom>
          <a:solidFill>
            <a:srgbClr val="124162">
              <a:alpha val="30195"/>
            </a:srgbClr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28" name="bg object 28"/>
          <p:cNvSpPr/>
          <p:nvPr/>
        </p:nvSpPr>
        <p:spPr>
          <a:xfrm>
            <a:off x="7203498" y="0"/>
            <a:ext cx="1940560" cy="5143500"/>
          </a:xfrm>
          <a:custGeom>
            <a:avLst/>
            <a:gdLst/>
            <a:ahLst/>
            <a:cxnLst/>
            <a:rect l="l" t="t" r="r" b="b"/>
            <a:pathLst>
              <a:path w="1940559" h="5143500">
                <a:moveTo>
                  <a:pt x="1940502" y="0"/>
                </a:moveTo>
                <a:lnTo>
                  <a:pt x="0" y="0"/>
                </a:lnTo>
                <a:lnTo>
                  <a:pt x="906087" y="5143500"/>
                </a:lnTo>
                <a:lnTo>
                  <a:pt x="1940502" y="5143500"/>
                </a:lnTo>
                <a:lnTo>
                  <a:pt x="1940502" y="0"/>
                </a:lnTo>
                <a:close/>
              </a:path>
            </a:pathLst>
          </a:custGeom>
          <a:solidFill>
            <a:srgbClr val="124162">
              <a:alpha val="19999"/>
            </a:srgbClr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29" name="bg object 29"/>
          <p:cNvSpPr/>
          <p:nvPr/>
        </p:nvSpPr>
        <p:spPr>
          <a:xfrm>
            <a:off x="6699504" y="2286000"/>
            <a:ext cx="2444750" cy="2857500"/>
          </a:xfrm>
          <a:custGeom>
            <a:avLst/>
            <a:gdLst/>
            <a:ahLst/>
            <a:cxnLst/>
            <a:rect l="l" t="t" r="r" b="b"/>
            <a:pathLst>
              <a:path w="2444750" h="2857500">
                <a:moveTo>
                  <a:pt x="2444496" y="0"/>
                </a:moveTo>
                <a:lnTo>
                  <a:pt x="0" y="2857499"/>
                </a:lnTo>
                <a:lnTo>
                  <a:pt x="2444496" y="2857499"/>
                </a:lnTo>
                <a:lnTo>
                  <a:pt x="2444496" y="0"/>
                </a:lnTo>
                <a:close/>
              </a:path>
            </a:pathLst>
          </a:custGeom>
          <a:solidFill>
            <a:srgbClr val="57B6C0">
              <a:alpha val="72155"/>
            </a:srgbClr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30" name="bg object 30"/>
          <p:cNvSpPr/>
          <p:nvPr/>
        </p:nvSpPr>
        <p:spPr>
          <a:xfrm>
            <a:off x="7003448" y="0"/>
            <a:ext cx="2138045" cy="5143500"/>
          </a:xfrm>
          <a:custGeom>
            <a:avLst/>
            <a:gdLst/>
            <a:ahLst/>
            <a:cxnLst/>
            <a:rect l="l" t="t" r="r" b="b"/>
            <a:pathLst>
              <a:path w="2138045" h="5143500">
                <a:moveTo>
                  <a:pt x="2137503" y="0"/>
                </a:moveTo>
                <a:lnTo>
                  <a:pt x="0" y="0"/>
                </a:lnTo>
                <a:lnTo>
                  <a:pt x="1849975" y="5143500"/>
                </a:lnTo>
                <a:lnTo>
                  <a:pt x="2137503" y="5143500"/>
                </a:lnTo>
                <a:lnTo>
                  <a:pt x="2137503" y="0"/>
                </a:lnTo>
                <a:close/>
              </a:path>
            </a:pathLst>
          </a:custGeom>
          <a:solidFill>
            <a:srgbClr val="398F97">
              <a:alpha val="70195"/>
            </a:srgbClr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31" name="bg object 31"/>
          <p:cNvSpPr/>
          <p:nvPr/>
        </p:nvSpPr>
        <p:spPr>
          <a:xfrm>
            <a:off x="8174736" y="0"/>
            <a:ext cx="966469" cy="5143500"/>
          </a:xfrm>
          <a:custGeom>
            <a:avLst/>
            <a:gdLst/>
            <a:ahLst/>
            <a:cxnLst/>
            <a:rect l="l" t="t" r="r" b="b"/>
            <a:pathLst>
              <a:path w="966470" h="5143500">
                <a:moveTo>
                  <a:pt x="966216" y="0"/>
                </a:moveTo>
                <a:lnTo>
                  <a:pt x="762873" y="0"/>
                </a:lnTo>
                <a:lnTo>
                  <a:pt x="0" y="5143500"/>
                </a:lnTo>
                <a:lnTo>
                  <a:pt x="966216" y="5143500"/>
                </a:lnTo>
                <a:lnTo>
                  <a:pt x="966216" y="0"/>
                </a:lnTo>
                <a:close/>
              </a:path>
            </a:pathLst>
          </a:custGeom>
          <a:solidFill>
            <a:srgbClr val="3795DB">
              <a:alpha val="70195"/>
            </a:srgbClr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32" name="bg object 32"/>
          <p:cNvSpPr/>
          <p:nvPr/>
        </p:nvSpPr>
        <p:spPr>
          <a:xfrm>
            <a:off x="8204677" y="0"/>
            <a:ext cx="936625" cy="5143500"/>
          </a:xfrm>
          <a:custGeom>
            <a:avLst/>
            <a:gdLst/>
            <a:ahLst/>
            <a:cxnLst/>
            <a:rect l="l" t="t" r="r" b="b"/>
            <a:pathLst>
              <a:path w="936625" h="5143500">
                <a:moveTo>
                  <a:pt x="936275" y="0"/>
                </a:moveTo>
                <a:lnTo>
                  <a:pt x="0" y="0"/>
                </a:lnTo>
                <a:lnTo>
                  <a:pt x="830992" y="5143500"/>
                </a:lnTo>
                <a:lnTo>
                  <a:pt x="936275" y="5143500"/>
                </a:lnTo>
                <a:lnTo>
                  <a:pt x="936275" y="0"/>
                </a:lnTo>
                <a:close/>
              </a:path>
            </a:pathLst>
          </a:custGeom>
          <a:solidFill>
            <a:srgbClr val="124162">
              <a:alpha val="65097"/>
            </a:srgbClr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33" name="bg object 33"/>
          <p:cNvSpPr/>
          <p:nvPr/>
        </p:nvSpPr>
        <p:spPr>
          <a:xfrm>
            <a:off x="7778496" y="2692907"/>
            <a:ext cx="1362710" cy="2451100"/>
          </a:xfrm>
          <a:custGeom>
            <a:avLst/>
            <a:gdLst/>
            <a:ahLst/>
            <a:cxnLst/>
            <a:rect l="l" t="t" r="r" b="b"/>
            <a:pathLst>
              <a:path w="1362709" h="2451100">
                <a:moveTo>
                  <a:pt x="1362455" y="0"/>
                </a:moveTo>
                <a:lnTo>
                  <a:pt x="0" y="2450591"/>
                </a:lnTo>
                <a:lnTo>
                  <a:pt x="1362455" y="2450591"/>
                </a:lnTo>
                <a:lnTo>
                  <a:pt x="1362455" y="0"/>
                </a:lnTo>
                <a:close/>
              </a:path>
            </a:pathLst>
          </a:custGeom>
          <a:solidFill>
            <a:srgbClr val="124162">
              <a:alpha val="79998"/>
            </a:srgbClr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34" name="bg object 34"/>
          <p:cNvSpPr/>
          <p:nvPr/>
        </p:nvSpPr>
        <p:spPr>
          <a:xfrm>
            <a:off x="0" y="0"/>
            <a:ext cx="632460" cy="4249420"/>
          </a:xfrm>
          <a:custGeom>
            <a:avLst/>
            <a:gdLst/>
            <a:ahLst/>
            <a:cxnLst/>
            <a:rect l="l" t="t" r="r" b="b"/>
            <a:pathLst>
              <a:path w="632460" h="4249420">
                <a:moveTo>
                  <a:pt x="632460" y="0"/>
                </a:moveTo>
                <a:lnTo>
                  <a:pt x="0" y="0"/>
                </a:lnTo>
                <a:lnTo>
                  <a:pt x="0" y="4248912"/>
                </a:lnTo>
                <a:lnTo>
                  <a:pt x="632460" y="0"/>
                </a:lnTo>
                <a:close/>
              </a:path>
            </a:pathLst>
          </a:custGeom>
          <a:solidFill>
            <a:srgbClr val="124162">
              <a:alpha val="85096"/>
            </a:srgbClr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pic>
        <p:nvPicPr>
          <p:cNvPr id="35" name="bg object 35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4046219" cy="5143498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9/19/2025</a:t>
            </a:fld>
            <a:endParaRPr lang="en-US" dirty="0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0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pPr marL="82550">
              <a:lnSpc>
                <a:spcPct val="100000"/>
              </a:lnSpc>
            </a:pPr>
            <a:fld id="{81D60167-4931-47E6-BA6A-407CBD079E47}" type="slidenum">
              <a:rPr spc="-50" dirty="0"/>
              <a:t>‹#›</a:t>
            </a:fld>
            <a:endParaRPr spc="-5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7028688" y="0"/>
            <a:ext cx="914400" cy="5143500"/>
          </a:xfrm>
          <a:custGeom>
            <a:avLst/>
            <a:gdLst/>
            <a:ahLst/>
            <a:cxnLst/>
            <a:rect l="l" t="t" r="r" b="b"/>
            <a:pathLst>
              <a:path w="914400" h="5143500">
                <a:moveTo>
                  <a:pt x="0" y="0"/>
                </a:moveTo>
                <a:lnTo>
                  <a:pt x="914400" y="5143499"/>
                </a:lnTo>
              </a:path>
            </a:pathLst>
          </a:custGeom>
          <a:ln w="9525">
            <a:solidFill>
              <a:srgbClr val="BEBEBE"/>
            </a:solidFill>
          </a:ln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7" name="bg object 17"/>
          <p:cNvSpPr/>
          <p:nvPr/>
        </p:nvSpPr>
        <p:spPr>
          <a:xfrm>
            <a:off x="5568696" y="2761488"/>
            <a:ext cx="3573145" cy="2382520"/>
          </a:xfrm>
          <a:custGeom>
            <a:avLst/>
            <a:gdLst/>
            <a:ahLst/>
            <a:cxnLst/>
            <a:rect l="l" t="t" r="r" b="b"/>
            <a:pathLst>
              <a:path w="3573145" h="2382520">
                <a:moveTo>
                  <a:pt x="3572636" y="0"/>
                </a:moveTo>
                <a:lnTo>
                  <a:pt x="0" y="2382439"/>
                </a:lnTo>
              </a:path>
            </a:pathLst>
          </a:custGeom>
          <a:ln w="9525">
            <a:solidFill>
              <a:srgbClr val="D9D9D9"/>
            </a:solidFill>
          </a:ln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8" name="bg object 18"/>
          <p:cNvSpPr/>
          <p:nvPr/>
        </p:nvSpPr>
        <p:spPr>
          <a:xfrm>
            <a:off x="6885432" y="0"/>
            <a:ext cx="2255520" cy="5143500"/>
          </a:xfrm>
          <a:custGeom>
            <a:avLst/>
            <a:gdLst/>
            <a:ahLst/>
            <a:cxnLst/>
            <a:rect l="l" t="t" r="r" b="b"/>
            <a:pathLst>
              <a:path w="2255520" h="5143500">
                <a:moveTo>
                  <a:pt x="2255520" y="0"/>
                </a:moveTo>
                <a:lnTo>
                  <a:pt x="1532343" y="0"/>
                </a:lnTo>
                <a:lnTo>
                  <a:pt x="0" y="5143500"/>
                </a:lnTo>
                <a:lnTo>
                  <a:pt x="2255520" y="5143500"/>
                </a:lnTo>
                <a:lnTo>
                  <a:pt x="2255520" y="0"/>
                </a:lnTo>
                <a:close/>
              </a:path>
            </a:pathLst>
          </a:custGeom>
          <a:solidFill>
            <a:srgbClr val="124162">
              <a:alpha val="30195"/>
            </a:srgbClr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9" name="bg object 19"/>
          <p:cNvSpPr/>
          <p:nvPr/>
        </p:nvSpPr>
        <p:spPr>
          <a:xfrm>
            <a:off x="7203498" y="0"/>
            <a:ext cx="1940560" cy="5143500"/>
          </a:xfrm>
          <a:custGeom>
            <a:avLst/>
            <a:gdLst/>
            <a:ahLst/>
            <a:cxnLst/>
            <a:rect l="l" t="t" r="r" b="b"/>
            <a:pathLst>
              <a:path w="1940559" h="5143500">
                <a:moveTo>
                  <a:pt x="1940502" y="0"/>
                </a:moveTo>
                <a:lnTo>
                  <a:pt x="0" y="0"/>
                </a:lnTo>
                <a:lnTo>
                  <a:pt x="906087" y="5143500"/>
                </a:lnTo>
                <a:lnTo>
                  <a:pt x="1940502" y="5143500"/>
                </a:lnTo>
                <a:lnTo>
                  <a:pt x="1940502" y="0"/>
                </a:lnTo>
                <a:close/>
              </a:path>
            </a:pathLst>
          </a:custGeom>
          <a:solidFill>
            <a:srgbClr val="124162">
              <a:alpha val="19999"/>
            </a:srgbClr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20" name="bg object 20"/>
          <p:cNvSpPr/>
          <p:nvPr/>
        </p:nvSpPr>
        <p:spPr>
          <a:xfrm>
            <a:off x="6699504" y="2286000"/>
            <a:ext cx="2444750" cy="2857500"/>
          </a:xfrm>
          <a:custGeom>
            <a:avLst/>
            <a:gdLst/>
            <a:ahLst/>
            <a:cxnLst/>
            <a:rect l="l" t="t" r="r" b="b"/>
            <a:pathLst>
              <a:path w="2444750" h="2857500">
                <a:moveTo>
                  <a:pt x="2444496" y="0"/>
                </a:moveTo>
                <a:lnTo>
                  <a:pt x="0" y="2857499"/>
                </a:lnTo>
                <a:lnTo>
                  <a:pt x="2444496" y="2857499"/>
                </a:lnTo>
                <a:lnTo>
                  <a:pt x="2444496" y="0"/>
                </a:lnTo>
                <a:close/>
              </a:path>
            </a:pathLst>
          </a:custGeom>
          <a:solidFill>
            <a:srgbClr val="57B6C0">
              <a:alpha val="72155"/>
            </a:srgbClr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21" name="bg object 21"/>
          <p:cNvSpPr/>
          <p:nvPr/>
        </p:nvSpPr>
        <p:spPr>
          <a:xfrm>
            <a:off x="7003448" y="0"/>
            <a:ext cx="2138045" cy="5143500"/>
          </a:xfrm>
          <a:custGeom>
            <a:avLst/>
            <a:gdLst/>
            <a:ahLst/>
            <a:cxnLst/>
            <a:rect l="l" t="t" r="r" b="b"/>
            <a:pathLst>
              <a:path w="2138045" h="5143500">
                <a:moveTo>
                  <a:pt x="2137503" y="0"/>
                </a:moveTo>
                <a:lnTo>
                  <a:pt x="0" y="0"/>
                </a:lnTo>
                <a:lnTo>
                  <a:pt x="1849975" y="5143500"/>
                </a:lnTo>
                <a:lnTo>
                  <a:pt x="2137503" y="5143500"/>
                </a:lnTo>
                <a:lnTo>
                  <a:pt x="2137503" y="0"/>
                </a:lnTo>
                <a:close/>
              </a:path>
            </a:pathLst>
          </a:custGeom>
          <a:solidFill>
            <a:srgbClr val="398F97">
              <a:alpha val="70195"/>
            </a:srgbClr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22" name="bg object 22"/>
          <p:cNvSpPr/>
          <p:nvPr/>
        </p:nvSpPr>
        <p:spPr>
          <a:xfrm>
            <a:off x="8174736" y="0"/>
            <a:ext cx="966469" cy="5143500"/>
          </a:xfrm>
          <a:custGeom>
            <a:avLst/>
            <a:gdLst/>
            <a:ahLst/>
            <a:cxnLst/>
            <a:rect l="l" t="t" r="r" b="b"/>
            <a:pathLst>
              <a:path w="966470" h="5143500">
                <a:moveTo>
                  <a:pt x="966216" y="0"/>
                </a:moveTo>
                <a:lnTo>
                  <a:pt x="762873" y="0"/>
                </a:lnTo>
                <a:lnTo>
                  <a:pt x="0" y="5143500"/>
                </a:lnTo>
                <a:lnTo>
                  <a:pt x="966216" y="5143500"/>
                </a:lnTo>
                <a:lnTo>
                  <a:pt x="966216" y="0"/>
                </a:lnTo>
                <a:close/>
              </a:path>
            </a:pathLst>
          </a:custGeom>
          <a:solidFill>
            <a:srgbClr val="3795DB">
              <a:alpha val="70195"/>
            </a:srgbClr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23" name="bg object 23"/>
          <p:cNvSpPr/>
          <p:nvPr/>
        </p:nvSpPr>
        <p:spPr>
          <a:xfrm>
            <a:off x="8204677" y="0"/>
            <a:ext cx="936625" cy="5143500"/>
          </a:xfrm>
          <a:custGeom>
            <a:avLst/>
            <a:gdLst/>
            <a:ahLst/>
            <a:cxnLst/>
            <a:rect l="l" t="t" r="r" b="b"/>
            <a:pathLst>
              <a:path w="936625" h="5143500">
                <a:moveTo>
                  <a:pt x="936275" y="0"/>
                </a:moveTo>
                <a:lnTo>
                  <a:pt x="0" y="0"/>
                </a:lnTo>
                <a:lnTo>
                  <a:pt x="830992" y="5143500"/>
                </a:lnTo>
                <a:lnTo>
                  <a:pt x="936275" y="5143500"/>
                </a:lnTo>
                <a:lnTo>
                  <a:pt x="936275" y="0"/>
                </a:lnTo>
                <a:close/>
              </a:path>
            </a:pathLst>
          </a:custGeom>
          <a:solidFill>
            <a:srgbClr val="124162">
              <a:alpha val="65097"/>
            </a:srgbClr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24" name="bg object 24"/>
          <p:cNvSpPr/>
          <p:nvPr/>
        </p:nvSpPr>
        <p:spPr>
          <a:xfrm>
            <a:off x="0" y="3009900"/>
            <a:ext cx="337185" cy="2133600"/>
          </a:xfrm>
          <a:custGeom>
            <a:avLst/>
            <a:gdLst/>
            <a:ahLst/>
            <a:cxnLst/>
            <a:rect l="l" t="t" r="r" b="b"/>
            <a:pathLst>
              <a:path w="337185" h="2133600">
                <a:moveTo>
                  <a:pt x="0" y="0"/>
                </a:moveTo>
                <a:lnTo>
                  <a:pt x="0" y="2133599"/>
                </a:lnTo>
                <a:lnTo>
                  <a:pt x="336804" y="2133599"/>
                </a:lnTo>
                <a:lnTo>
                  <a:pt x="0" y="0"/>
                </a:lnTo>
                <a:close/>
              </a:path>
            </a:pathLst>
          </a:custGeom>
          <a:solidFill>
            <a:srgbClr val="124162">
              <a:alpha val="85096"/>
            </a:srgbClr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421640" y="99771"/>
            <a:ext cx="6516370" cy="9220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500" b="0" i="0">
                <a:solidFill>
                  <a:srgbClr val="124162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421640" y="1055877"/>
            <a:ext cx="6506845" cy="313944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400" b="0" i="0">
                <a:solidFill>
                  <a:srgbClr val="404040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4783455"/>
            <a:ext cx="2926080" cy="2571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4783455"/>
            <a:ext cx="2103120" cy="2571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9/19/2025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8498840" y="4840115"/>
            <a:ext cx="204088" cy="16700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0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pPr marL="82550">
              <a:lnSpc>
                <a:spcPct val="100000"/>
              </a:lnSpc>
            </a:pPr>
            <a:fld id="{81D60167-4931-47E6-BA6A-407CBD079E47}" type="slidenum">
              <a:rPr spc="-50" dirty="0"/>
              <a:t>‹#›</a:t>
            </a:fld>
            <a:endParaRPr spc="-5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2464117" y="-4762"/>
            <a:ext cx="6680200" cy="5153660"/>
            <a:chOff x="2464117" y="-4762"/>
            <a:chExt cx="6680200" cy="5153660"/>
          </a:xfrm>
        </p:grpSpPr>
        <p:sp>
          <p:nvSpPr>
            <p:cNvPr id="3" name="object 3"/>
            <p:cNvSpPr/>
            <p:nvPr/>
          </p:nvSpPr>
          <p:spPr>
            <a:xfrm>
              <a:off x="3832859" y="0"/>
              <a:ext cx="914400" cy="5143500"/>
            </a:xfrm>
            <a:custGeom>
              <a:avLst/>
              <a:gdLst/>
              <a:ahLst/>
              <a:cxnLst/>
              <a:rect l="l" t="t" r="r" b="b"/>
              <a:pathLst>
                <a:path w="914400" h="5143500">
                  <a:moveTo>
                    <a:pt x="0" y="0"/>
                  </a:moveTo>
                  <a:lnTo>
                    <a:pt x="914400" y="5143499"/>
                  </a:lnTo>
                </a:path>
              </a:pathLst>
            </a:custGeom>
            <a:ln w="9525">
              <a:solidFill>
                <a:srgbClr val="0D3049"/>
              </a:solidFill>
            </a:ln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4" name="object 4"/>
            <p:cNvSpPr/>
            <p:nvPr/>
          </p:nvSpPr>
          <p:spPr>
            <a:xfrm>
              <a:off x="2468879" y="2761488"/>
              <a:ext cx="3573145" cy="2382520"/>
            </a:xfrm>
            <a:custGeom>
              <a:avLst/>
              <a:gdLst/>
              <a:ahLst/>
              <a:cxnLst/>
              <a:rect l="l" t="t" r="r" b="b"/>
              <a:pathLst>
                <a:path w="3573145" h="2382520">
                  <a:moveTo>
                    <a:pt x="3572636" y="0"/>
                  </a:moveTo>
                  <a:lnTo>
                    <a:pt x="0" y="2382440"/>
                  </a:lnTo>
                </a:path>
              </a:pathLst>
            </a:custGeom>
            <a:ln w="9524">
              <a:solidFill>
                <a:srgbClr val="7E7E7E"/>
              </a:solidFill>
            </a:ln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5" name="object 5"/>
            <p:cNvSpPr/>
            <p:nvPr/>
          </p:nvSpPr>
          <p:spPr>
            <a:xfrm>
              <a:off x="3361943" y="0"/>
              <a:ext cx="2255520" cy="5143500"/>
            </a:xfrm>
            <a:custGeom>
              <a:avLst/>
              <a:gdLst/>
              <a:ahLst/>
              <a:cxnLst/>
              <a:rect l="l" t="t" r="r" b="b"/>
              <a:pathLst>
                <a:path w="2255520" h="5143500">
                  <a:moveTo>
                    <a:pt x="2255519" y="0"/>
                  </a:moveTo>
                  <a:lnTo>
                    <a:pt x="1532343" y="0"/>
                  </a:lnTo>
                  <a:lnTo>
                    <a:pt x="0" y="5143500"/>
                  </a:lnTo>
                  <a:lnTo>
                    <a:pt x="2255520" y="5143500"/>
                  </a:lnTo>
                  <a:lnTo>
                    <a:pt x="2255519" y="0"/>
                  </a:lnTo>
                  <a:close/>
                </a:path>
              </a:pathLst>
            </a:custGeom>
            <a:solidFill>
              <a:srgbClr val="124162">
                <a:alpha val="30195"/>
              </a:srgbClr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6" name="object 6"/>
            <p:cNvSpPr/>
            <p:nvPr/>
          </p:nvSpPr>
          <p:spPr>
            <a:xfrm>
              <a:off x="3680009" y="0"/>
              <a:ext cx="1940560" cy="5143500"/>
            </a:xfrm>
            <a:custGeom>
              <a:avLst/>
              <a:gdLst/>
              <a:ahLst/>
              <a:cxnLst/>
              <a:rect l="l" t="t" r="r" b="b"/>
              <a:pathLst>
                <a:path w="1940560" h="5143500">
                  <a:moveTo>
                    <a:pt x="1940502" y="0"/>
                  </a:moveTo>
                  <a:lnTo>
                    <a:pt x="0" y="0"/>
                  </a:lnTo>
                  <a:lnTo>
                    <a:pt x="906087" y="5143500"/>
                  </a:lnTo>
                  <a:lnTo>
                    <a:pt x="1940502" y="5143500"/>
                  </a:lnTo>
                  <a:lnTo>
                    <a:pt x="1940502" y="0"/>
                  </a:lnTo>
                  <a:close/>
                </a:path>
              </a:pathLst>
            </a:custGeom>
            <a:solidFill>
              <a:srgbClr val="124162">
                <a:alpha val="19999"/>
              </a:srgbClr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7" name="object 7"/>
            <p:cNvSpPr/>
            <p:nvPr/>
          </p:nvSpPr>
          <p:spPr>
            <a:xfrm>
              <a:off x="3174491" y="2286000"/>
              <a:ext cx="2446020" cy="2857500"/>
            </a:xfrm>
            <a:custGeom>
              <a:avLst/>
              <a:gdLst/>
              <a:ahLst/>
              <a:cxnLst/>
              <a:rect l="l" t="t" r="r" b="b"/>
              <a:pathLst>
                <a:path w="2446020" h="2857500">
                  <a:moveTo>
                    <a:pt x="2446020" y="0"/>
                  </a:moveTo>
                  <a:lnTo>
                    <a:pt x="0" y="2857499"/>
                  </a:lnTo>
                  <a:lnTo>
                    <a:pt x="2446020" y="2857499"/>
                  </a:lnTo>
                  <a:lnTo>
                    <a:pt x="2446020" y="0"/>
                  </a:lnTo>
                  <a:close/>
                </a:path>
              </a:pathLst>
            </a:custGeom>
            <a:solidFill>
              <a:srgbClr val="57B6C0">
                <a:alpha val="72155"/>
              </a:srgbClr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8" name="object 8"/>
            <p:cNvSpPr/>
            <p:nvPr/>
          </p:nvSpPr>
          <p:spPr>
            <a:xfrm>
              <a:off x="3478437" y="0"/>
              <a:ext cx="2139315" cy="5143500"/>
            </a:xfrm>
            <a:custGeom>
              <a:avLst/>
              <a:gdLst/>
              <a:ahLst/>
              <a:cxnLst/>
              <a:rect l="l" t="t" r="r" b="b"/>
              <a:pathLst>
                <a:path w="2139315" h="5143500">
                  <a:moveTo>
                    <a:pt x="2139025" y="0"/>
                  </a:moveTo>
                  <a:lnTo>
                    <a:pt x="0" y="0"/>
                  </a:lnTo>
                  <a:lnTo>
                    <a:pt x="1851243" y="5143500"/>
                  </a:lnTo>
                  <a:lnTo>
                    <a:pt x="2139025" y="5143500"/>
                  </a:lnTo>
                  <a:lnTo>
                    <a:pt x="2139025" y="0"/>
                  </a:lnTo>
                  <a:close/>
                </a:path>
              </a:pathLst>
            </a:custGeom>
            <a:solidFill>
              <a:srgbClr val="398F97">
                <a:alpha val="70195"/>
              </a:srgbClr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9" name="object 9"/>
            <p:cNvSpPr/>
            <p:nvPr/>
          </p:nvSpPr>
          <p:spPr>
            <a:xfrm>
              <a:off x="4255007" y="2692907"/>
              <a:ext cx="1362710" cy="2451100"/>
            </a:xfrm>
            <a:custGeom>
              <a:avLst/>
              <a:gdLst/>
              <a:ahLst/>
              <a:cxnLst/>
              <a:rect l="l" t="t" r="r" b="b"/>
              <a:pathLst>
                <a:path w="1362710" h="2451100">
                  <a:moveTo>
                    <a:pt x="1362455" y="0"/>
                  </a:moveTo>
                  <a:lnTo>
                    <a:pt x="0" y="2450591"/>
                  </a:lnTo>
                  <a:lnTo>
                    <a:pt x="1362455" y="2450591"/>
                  </a:lnTo>
                  <a:lnTo>
                    <a:pt x="1362455" y="0"/>
                  </a:lnTo>
                  <a:close/>
                </a:path>
              </a:pathLst>
            </a:custGeom>
            <a:solidFill>
              <a:srgbClr val="124162">
                <a:alpha val="79998"/>
              </a:srgbClr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10" name="object 10"/>
            <p:cNvSpPr/>
            <p:nvPr/>
          </p:nvSpPr>
          <p:spPr>
            <a:xfrm>
              <a:off x="4649184" y="0"/>
              <a:ext cx="4495165" cy="5143500"/>
            </a:xfrm>
            <a:custGeom>
              <a:avLst/>
              <a:gdLst/>
              <a:ahLst/>
              <a:cxnLst/>
              <a:rect l="l" t="t" r="r" b="b"/>
              <a:pathLst>
                <a:path w="4495165" h="5143500">
                  <a:moveTo>
                    <a:pt x="936402" y="0"/>
                  </a:moveTo>
                  <a:lnTo>
                    <a:pt x="0" y="0"/>
                  </a:lnTo>
                  <a:lnTo>
                    <a:pt x="830992" y="5143500"/>
                  </a:lnTo>
                  <a:lnTo>
                    <a:pt x="4494815" y="5143499"/>
                  </a:lnTo>
                  <a:lnTo>
                    <a:pt x="4494815" y="254"/>
                  </a:lnTo>
                  <a:lnTo>
                    <a:pt x="936402" y="253"/>
                  </a:lnTo>
                  <a:lnTo>
                    <a:pt x="936402" y="0"/>
                  </a:lnTo>
                  <a:close/>
                </a:path>
              </a:pathLst>
            </a:custGeom>
            <a:solidFill>
              <a:srgbClr val="398F97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</p:grpSp>
      <p:sp>
        <p:nvSpPr>
          <p:cNvPr id="11" name="object 11"/>
          <p:cNvSpPr txBox="1">
            <a:spLocks noGrp="1"/>
          </p:cNvSpPr>
          <p:nvPr>
            <p:ph type="title"/>
          </p:nvPr>
        </p:nvSpPr>
        <p:spPr>
          <a:xfrm>
            <a:off x="216298" y="226302"/>
            <a:ext cx="3003886" cy="2243371"/>
          </a:xfrm>
          <a:prstGeom prst="rect">
            <a:avLst/>
          </a:prstGeom>
        </p:spPr>
        <p:txBody>
          <a:bodyPr vert="horz" wrap="square" lIns="0" tIns="81280" rIns="0" bIns="0" rtlCol="0" anchor="t">
            <a:spAutoFit/>
          </a:bodyPr>
          <a:lstStyle/>
          <a:p>
            <a:pPr marL="12700" marR="5080">
              <a:lnSpc>
                <a:spcPts val="4320"/>
              </a:lnSpc>
              <a:spcBef>
                <a:spcPts val="640"/>
              </a:spcBef>
            </a:pPr>
            <a:r>
              <a:rPr lang="en-US" sz="3200" b="1" spc="-10" dirty="0"/>
              <a:t>Digital Asset Market Structure Legislation</a:t>
            </a:r>
            <a:endParaRPr sz="3200" dirty="0">
              <a:latin typeface="Arial"/>
              <a:cs typeface="Arial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188780" y="3714750"/>
            <a:ext cx="3491229" cy="785984"/>
          </a:xfrm>
          <a:prstGeom prst="rect">
            <a:avLst/>
          </a:prstGeom>
        </p:spPr>
        <p:txBody>
          <a:bodyPr vert="horz" wrap="square" lIns="0" tIns="12700" rIns="0" bIns="0" rtlCol="0" anchor="t">
            <a:spAutoFit/>
          </a:bodyPr>
          <a:lstStyle/>
          <a:p>
            <a:pPr marL="12700" marR="5080">
              <a:lnSpc>
                <a:spcPct val="146200"/>
              </a:lnSpc>
              <a:spcBef>
                <a:spcPts val="100"/>
              </a:spcBef>
            </a:pPr>
            <a:r>
              <a:rPr lang="en-US" sz="1800" b="1" dirty="0">
                <a:solidFill>
                  <a:srgbClr val="398F97"/>
                </a:solidFill>
                <a:latin typeface="Arial"/>
                <a:cs typeface="Arial"/>
              </a:rPr>
              <a:t>CUA Conference</a:t>
            </a:r>
          </a:p>
          <a:p>
            <a:pPr marL="12700" marR="5080">
              <a:lnSpc>
                <a:spcPct val="146200"/>
              </a:lnSpc>
              <a:spcBef>
                <a:spcPts val="100"/>
              </a:spcBef>
            </a:pPr>
            <a:r>
              <a:rPr lang="en-US" sz="1800" b="1" spc="-10" dirty="0">
                <a:solidFill>
                  <a:srgbClr val="398F97"/>
                </a:solidFill>
                <a:latin typeface="Arial"/>
                <a:cs typeface="Arial"/>
              </a:rPr>
              <a:t>October 3</a:t>
            </a:r>
            <a:r>
              <a:rPr sz="1800" b="1" dirty="0">
                <a:solidFill>
                  <a:srgbClr val="398F97"/>
                </a:solidFill>
                <a:latin typeface="Arial"/>
                <a:cs typeface="Arial"/>
              </a:rPr>
              <a:t>,</a:t>
            </a:r>
            <a:r>
              <a:rPr sz="1800" b="1" spc="-25" dirty="0">
                <a:solidFill>
                  <a:srgbClr val="398F97"/>
                </a:solidFill>
                <a:latin typeface="Arial"/>
                <a:cs typeface="Arial"/>
              </a:rPr>
              <a:t> </a:t>
            </a:r>
            <a:r>
              <a:rPr sz="1800" b="1" spc="-20" dirty="0">
                <a:solidFill>
                  <a:srgbClr val="398F97"/>
                </a:solidFill>
                <a:latin typeface="Arial"/>
                <a:cs typeface="Arial"/>
              </a:rPr>
              <a:t>202</a:t>
            </a:r>
            <a:r>
              <a:rPr lang="en-US" sz="1800" b="1" spc="-20" dirty="0">
                <a:solidFill>
                  <a:srgbClr val="398F97"/>
                </a:solidFill>
                <a:latin typeface="Arial"/>
                <a:cs typeface="Arial"/>
              </a:rPr>
              <a:t>5</a:t>
            </a:r>
            <a:endParaRPr sz="1800" dirty="0">
              <a:latin typeface="Arial"/>
              <a:cs typeface="Arial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5788914" y="2358745"/>
            <a:ext cx="2821940" cy="1757532"/>
          </a:xfrm>
          <a:prstGeom prst="rect">
            <a:avLst/>
          </a:prstGeom>
        </p:spPr>
        <p:txBody>
          <a:bodyPr vert="horz" wrap="square" lIns="0" tIns="1149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5"/>
              </a:spcBef>
            </a:pPr>
            <a:r>
              <a:rPr sz="1600" b="1" spc="-10" dirty="0">
                <a:solidFill>
                  <a:srgbClr val="FFFFFF"/>
                </a:solidFill>
                <a:latin typeface="Arial"/>
                <a:cs typeface="Arial"/>
              </a:rPr>
              <a:t>Presenters</a:t>
            </a:r>
            <a:endParaRPr sz="1600" dirty="0">
              <a:latin typeface="Arial"/>
              <a:cs typeface="Arial"/>
            </a:endParaRPr>
          </a:p>
          <a:p>
            <a:pPr marL="295910" indent="-283210">
              <a:lnSpc>
                <a:spcPct val="100000"/>
              </a:lnSpc>
              <a:spcBef>
                <a:spcPts val="805"/>
              </a:spcBef>
              <a:buSzPct val="78571"/>
              <a:buFont typeface="Wingdings 3"/>
              <a:buChar char=""/>
              <a:tabLst>
                <a:tab pos="295910" algn="l"/>
              </a:tabLst>
            </a:pPr>
            <a:r>
              <a:rPr lang="en-US" sz="1400" b="1" dirty="0">
                <a:solidFill>
                  <a:srgbClr val="FFFFFF"/>
                </a:solidFill>
                <a:latin typeface="Arial"/>
                <a:cs typeface="Arial"/>
              </a:rPr>
              <a:t>Kevin Webb, Senior Special Counsel, U.S. Senate Committee on Agriculture, Nutrition, and Forestry; U.S. Commodity Futures Trading Commission </a:t>
            </a:r>
            <a:r>
              <a:rPr lang="en-US" sz="1400" b="1" dirty="0" err="1">
                <a:solidFill>
                  <a:srgbClr val="FFFFFF"/>
                </a:solidFill>
                <a:latin typeface="Arial"/>
                <a:cs typeface="Arial"/>
              </a:rPr>
              <a:t>Detailee</a:t>
            </a:r>
            <a:endParaRPr sz="14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CAEA454-8FFA-1382-FFE0-6DE977C373C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>
            <a:extLst>
              <a:ext uri="{FF2B5EF4-FFF2-40B4-BE49-F238E27FC236}">
                <a16:creationId xmlns:a16="http://schemas.microsoft.com/office/drawing/2014/main" id="{A941C181-7B6A-66AC-7462-356262736222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21640" y="99771"/>
            <a:ext cx="6516370" cy="1774767"/>
          </a:xfrm>
          <a:prstGeom prst="rect">
            <a:avLst/>
          </a:prstGeom>
        </p:spPr>
        <p:txBody>
          <a:bodyPr vert="horz" wrap="square" lIns="0" tIns="50723" rIns="0" bIns="0" rtlCol="0" anchor="t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lang="en-US" sz="2800" dirty="0"/>
              <a:t>Comprehensive Digital Asset Market Structure Legislation Introduced in the 118</a:t>
            </a:r>
            <a:r>
              <a:rPr lang="en-US" sz="2800" baseline="30000" dirty="0"/>
              <a:t>th</a:t>
            </a:r>
            <a:r>
              <a:rPr lang="en-US" sz="2800" dirty="0"/>
              <a:t> and 117</a:t>
            </a:r>
            <a:r>
              <a:rPr lang="en-US" sz="2800" baseline="30000" dirty="0"/>
              <a:t>th</a:t>
            </a:r>
            <a:r>
              <a:rPr lang="en-US" sz="2800" dirty="0"/>
              <a:t> Congresses</a:t>
            </a:r>
            <a:br>
              <a:rPr lang="en-US" sz="2800" dirty="0"/>
            </a:br>
            <a:endParaRPr sz="2800" dirty="0"/>
          </a:p>
        </p:txBody>
      </p:sp>
      <p:sp>
        <p:nvSpPr>
          <p:cNvPr id="4" name="object 4">
            <a:extLst>
              <a:ext uri="{FF2B5EF4-FFF2-40B4-BE49-F238E27FC236}">
                <a16:creationId xmlns:a16="http://schemas.microsoft.com/office/drawing/2014/main" id="{8334EA6C-FC10-B621-3507-31531FDD1334}"/>
              </a:ext>
            </a:extLst>
          </p:cNvPr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8255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1D60167-4931-47E6-BA6A-407CBD079E47}" type="slidenum">
              <a:rPr kumimoji="0" sz="1000" b="0" i="0" u="none" strike="noStrike" kern="0" cap="none" spc="-5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cs typeface="Arial"/>
              </a:rPr>
              <a:pPr marL="8255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sz="1000" b="0" i="0" u="none" strike="noStrike" kern="0" cap="none" spc="-5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3" name="object 3">
            <a:extLst>
              <a:ext uri="{FF2B5EF4-FFF2-40B4-BE49-F238E27FC236}">
                <a16:creationId xmlns:a16="http://schemas.microsoft.com/office/drawing/2014/main" id="{A0DAFE1F-00A2-FE28-F2AD-7FEAAE21AF84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441072" y="1648558"/>
            <a:ext cx="6506845" cy="5461110"/>
          </a:xfrm>
          <a:prstGeom prst="rect">
            <a:avLst/>
          </a:prstGeom>
        </p:spPr>
        <p:txBody>
          <a:bodyPr vert="horz" wrap="square" lIns="0" tIns="13335" rIns="0" bIns="0" rtlCol="0" anchor="t">
            <a:spAutoFit/>
          </a:bodyPr>
          <a:lstStyle/>
          <a:p>
            <a:pPr marL="268605" marR="131445" lvl="0" indent="-25654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24162"/>
              </a:buClr>
              <a:buSzPct val="78571"/>
              <a:buFont typeface="Wingdings 3"/>
              <a:buChar char=""/>
              <a:tabLst>
                <a:tab pos="268605" algn="l"/>
              </a:tabLst>
              <a:defRPr/>
            </a:pPr>
            <a:r>
              <a:rPr kumimoji="0" lang="en-US" sz="1600" b="1" i="0" u="none" strike="noStrike" kern="0" cap="none" spc="-10" normalizeH="0" baseline="0" noProof="0" dirty="0">
                <a:ln>
                  <a:noFill/>
                </a:ln>
                <a:solidFill>
                  <a:srgbClr val="2583C5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Digital </a:t>
            </a:r>
            <a:r>
              <a:rPr lang="en-US" sz="1600" b="1" spc="-10" dirty="0">
                <a:solidFill>
                  <a:srgbClr val="2583C5"/>
                </a:solidFill>
              </a:rPr>
              <a:t>Asset Market Clarity Act of 2025 (CLARITY)(Hill; Thompson; Craig; Emmer; Johnson; Davis; Steil; Torres; Davidson)</a:t>
            </a:r>
          </a:p>
          <a:p>
            <a:pPr marL="268605" marR="131445" lvl="0" indent="-25654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24162"/>
              </a:buClr>
              <a:buSzPct val="78571"/>
              <a:buFont typeface="Wingdings 3"/>
              <a:buChar char=""/>
              <a:tabLst>
                <a:tab pos="268605" algn="l"/>
              </a:tabLst>
              <a:defRPr/>
            </a:pPr>
            <a:endParaRPr kumimoji="0" lang="en-US" sz="1600" b="1" i="0" u="none" strike="noStrike" kern="0" cap="none" spc="-10" normalizeH="0" baseline="0" noProof="0" dirty="0">
              <a:ln>
                <a:noFill/>
              </a:ln>
              <a:solidFill>
                <a:srgbClr val="2583C5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  <a:p>
            <a:pPr marL="268605" marR="131445" lvl="0" indent="-25654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24162"/>
              </a:buClr>
              <a:buSzPct val="78571"/>
              <a:buFont typeface="Wingdings 3"/>
              <a:buChar char=""/>
              <a:tabLst>
                <a:tab pos="268605" algn="l"/>
              </a:tabLst>
              <a:defRPr/>
            </a:pPr>
            <a:r>
              <a:rPr kumimoji="0" lang="en-US" sz="1600" b="1" i="0" u="none" strike="noStrike" kern="0" cap="none" spc="-10" normalizeH="0" baseline="0" noProof="0" dirty="0">
                <a:ln>
                  <a:noFill/>
                </a:ln>
                <a:solidFill>
                  <a:srgbClr val="2583C5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Financial Innovation and Technology for the 21</a:t>
            </a:r>
            <a:r>
              <a:rPr kumimoji="0" lang="en-US" sz="1600" b="1" i="0" u="none" strike="noStrike" kern="0" cap="none" spc="-10" normalizeH="0" baseline="30000" noProof="0" dirty="0">
                <a:ln>
                  <a:noFill/>
                </a:ln>
                <a:solidFill>
                  <a:srgbClr val="2583C5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st</a:t>
            </a:r>
            <a:r>
              <a:rPr kumimoji="0" lang="en-US" sz="1600" b="1" i="0" u="none" strike="noStrike" kern="0" cap="none" spc="-10" normalizeH="0" baseline="0" noProof="0" dirty="0">
                <a:ln>
                  <a:noFill/>
                </a:ln>
                <a:solidFill>
                  <a:srgbClr val="2583C5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Century Act (FIT21)(Thompson; Hill; Johnson)</a:t>
            </a:r>
          </a:p>
          <a:p>
            <a:pPr marL="268605" marR="131445" indent="-256540" algn="l">
              <a:buClr>
                <a:srgbClr val="124162"/>
              </a:buClr>
              <a:buSzPct val="78571"/>
              <a:buFont typeface="Wingdings 3"/>
              <a:buChar char=""/>
              <a:tabLst>
                <a:tab pos="268605" algn="l"/>
              </a:tabLst>
            </a:pPr>
            <a:endParaRPr lang="en-US" sz="1600" b="1" spc="-10" dirty="0">
              <a:solidFill>
                <a:srgbClr val="2583C5"/>
              </a:solidFill>
            </a:endParaRPr>
          </a:p>
          <a:p>
            <a:pPr marL="268605" marR="131445" lvl="0" indent="-25654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24162"/>
              </a:buClr>
              <a:buSzPct val="78571"/>
              <a:buFont typeface="Wingdings 3"/>
              <a:buChar char=""/>
              <a:tabLst>
                <a:tab pos="268605" algn="l"/>
              </a:tabLst>
              <a:defRPr/>
            </a:pPr>
            <a:r>
              <a:rPr kumimoji="0" lang="en-US" sz="1600" b="1" i="0" u="none" strike="noStrike" kern="0" cap="none" spc="-10" normalizeH="0" baseline="0" noProof="0" dirty="0">
                <a:ln>
                  <a:noFill/>
                </a:ln>
                <a:solidFill>
                  <a:srgbClr val="2583C5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Responsible Financial Innovation Act (RFIA)(Gillibrand; Lummis)</a:t>
            </a:r>
          </a:p>
          <a:p>
            <a:pPr marL="268605" marR="131445" indent="-256540" algn="l">
              <a:buClr>
                <a:srgbClr val="124162"/>
              </a:buClr>
              <a:buSzPct val="78571"/>
              <a:buFont typeface="Wingdings 3"/>
              <a:buChar char=""/>
              <a:tabLst>
                <a:tab pos="268605" algn="l"/>
              </a:tabLst>
            </a:pPr>
            <a:endParaRPr lang="en-US" sz="1600" b="1" spc="-10" dirty="0">
              <a:solidFill>
                <a:srgbClr val="2583C5"/>
              </a:solidFill>
            </a:endParaRPr>
          </a:p>
          <a:p>
            <a:pPr marL="268605" marR="131445" indent="-256540" algn="l">
              <a:buClr>
                <a:srgbClr val="124162"/>
              </a:buClr>
              <a:buSzPct val="78571"/>
              <a:buFont typeface="Wingdings 3"/>
              <a:buChar char=""/>
              <a:tabLst>
                <a:tab pos="268605" algn="l"/>
              </a:tabLst>
            </a:pPr>
            <a:r>
              <a:rPr lang="en-US" sz="1600" b="1" spc="-10" dirty="0">
                <a:solidFill>
                  <a:srgbClr val="2583C5"/>
                </a:solidFill>
              </a:rPr>
              <a:t>Digital Commodity Consumer Protection Act (DCCPA) (Stabenow; Boozman)</a:t>
            </a:r>
          </a:p>
          <a:p>
            <a:pPr marL="12065" marR="131445" algn="l">
              <a:buClr>
                <a:srgbClr val="124162"/>
              </a:buClr>
              <a:buSzPct val="78571"/>
              <a:tabLst>
                <a:tab pos="268605" algn="l"/>
              </a:tabLst>
            </a:pPr>
            <a:endParaRPr lang="en-US" sz="1600" b="1" spc="-10" dirty="0">
              <a:solidFill>
                <a:srgbClr val="2583C5"/>
              </a:solidFill>
            </a:endParaRPr>
          </a:p>
          <a:p>
            <a:pPr marL="268605" marR="131445" indent="-256540" algn="l">
              <a:buClr>
                <a:srgbClr val="124162"/>
              </a:buClr>
              <a:buSzPct val="78571"/>
              <a:buFont typeface="Wingdings 3"/>
              <a:buChar char=""/>
              <a:tabLst>
                <a:tab pos="268605" algn="l"/>
              </a:tabLst>
            </a:pPr>
            <a:r>
              <a:rPr lang="en-US" sz="1600" b="1" spc="-10" dirty="0">
                <a:solidFill>
                  <a:srgbClr val="2583C5"/>
                </a:solidFill>
              </a:rPr>
              <a:t>Digital Commodity Exchange Act (DCEA)(Thompson)</a:t>
            </a:r>
          </a:p>
          <a:p>
            <a:pPr marL="268605" marR="131445" indent="-256540" algn="l">
              <a:buClr>
                <a:srgbClr val="124162"/>
              </a:buClr>
              <a:buSzPct val="78571"/>
              <a:buFont typeface="Wingdings 3"/>
              <a:buChar char=""/>
              <a:tabLst>
                <a:tab pos="268605" algn="l"/>
              </a:tabLst>
            </a:pPr>
            <a:endParaRPr lang="en-US" sz="2000" b="1" spc="-10" dirty="0">
              <a:solidFill>
                <a:srgbClr val="2583C5"/>
              </a:solidFill>
            </a:endParaRPr>
          </a:p>
          <a:p>
            <a:pPr marL="268605" marR="131445" indent="-256540" algn="l">
              <a:buClr>
                <a:srgbClr val="124162"/>
              </a:buClr>
              <a:buSzPct val="78571"/>
              <a:buFont typeface="Wingdings 3"/>
              <a:buChar char=""/>
              <a:tabLst>
                <a:tab pos="268605" algn="l"/>
              </a:tabLst>
            </a:pPr>
            <a:endParaRPr lang="en-US" sz="2000" b="1" spc="-10" dirty="0">
              <a:solidFill>
                <a:srgbClr val="2583C5"/>
              </a:solidFill>
            </a:endParaRPr>
          </a:p>
          <a:p>
            <a:pPr marL="268605" marR="131445" indent="-256540" algn="l">
              <a:buClr>
                <a:srgbClr val="124162"/>
              </a:buClr>
              <a:buSzPct val="78571"/>
              <a:buFont typeface="Wingdings 3"/>
              <a:buChar char=""/>
              <a:tabLst>
                <a:tab pos="268605" algn="l"/>
              </a:tabLst>
            </a:pPr>
            <a:endParaRPr lang="en-US" sz="1800" b="1" spc="-10" dirty="0">
              <a:solidFill>
                <a:srgbClr val="2583C5"/>
              </a:solidFill>
            </a:endParaRPr>
          </a:p>
          <a:p>
            <a:pPr marL="268605" marR="131445" indent="-256540" algn="l">
              <a:buClr>
                <a:srgbClr val="124162"/>
              </a:buClr>
              <a:buSzPct val="78571"/>
              <a:buFont typeface="Wingdings 3"/>
              <a:buChar char=""/>
              <a:tabLst>
                <a:tab pos="268605" algn="l"/>
              </a:tabLst>
            </a:pPr>
            <a:endParaRPr lang="en-US" sz="2400" b="1" spc="-10" dirty="0">
              <a:solidFill>
                <a:srgbClr val="2583C5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69265" marR="131445" lvl="1" algn="l">
              <a:buClr>
                <a:srgbClr val="124162"/>
              </a:buClr>
              <a:buSzPct val="78571"/>
              <a:tabLst>
                <a:tab pos="268605" algn="l"/>
              </a:tabLst>
            </a:pPr>
            <a:endParaRPr lang="en-US" sz="2400" b="1" spc="-10" dirty="0">
              <a:solidFill>
                <a:srgbClr val="2583C5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68605" marR="131445" indent="-256540" algn="l">
              <a:buClr>
                <a:srgbClr val="124162"/>
              </a:buClr>
              <a:buSzPct val="78571"/>
              <a:buFont typeface="Wingdings 3"/>
              <a:buChar char=""/>
              <a:tabLst>
                <a:tab pos="268605" algn="l"/>
              </a:tabLst>
            </a:pPr>
            <a:endParaRPr lang="en-US" sz="2400" b="1" spc="-10" dirty="0">
              <a:solidFill>
                <a:srgbClr val="2583C5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087842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47426B5-76A0-FCD2-CB08-57DD3308AAE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>
            <a:extLst>
              <a:ext uri="{FF2B5EF4-FFF2-40B4-BE49-F238E27FC236}">
                <a16:creationId xmlns:a16="http://schemas.microsoft.com/office/drawing/2014/main" id="{5FEAE5D6-51B2-AF60-397B-FE5103BC0CAE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21640" y="99771"/>
            <a:ext cx="6516370" cy="912993"/>
          </a:xfrm>
          <a:prstGeom prst="rect">
            <a:avLst/>
          </a:prstGeom>
        </p:spPr>
        <p:txBody>
          <a:bodyPr vert="horz" wrap="square" lIns="0" tIns="50723" rIns="0" bIns="0" rtlCol="0" anchor="t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lang="en-US" sz="2800" dirty="0"/>
              <a:t>Introduction</a:t>
            </a:r>
            <a:br>
              <a:rPr lang="en-US" sz="2800" dirty="0"/>
            </a:br>
            <a:endParaRPr sz="2800" dirty="0"/>
          </a:p>
        </p:txBody>
      </p:sp>
      <p:sp>
        <p:nvSpPr>
          <p:cNvPr id="4" name="object 4">
            <a:extLst>
              <a:ext uri="{FF2B5EF4-FFF2-40B4-BE49-F238E27FC236}">
                <a16:creationId xmlns:a16="http://schemas.microsoft.com/office/drawing/2014/main" id="{5B40B7F7-183C-E357-27C1-1917162E3818}"/>
              </a:ext>
            </a:extLst>
          </p:cNvPr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8255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1D60167-4931-47E6-BA6A-407CBD079E47}" type="slidenum">
              <a:rPr kumimoji="0" sz="1000" b="0" i="0" u="none" strike="noStrike" kern="0" cap="none" spc="-5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cs typeface="Arial"/>
              </a:rPr>
              <a:pPr marL="8255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sz="1000" b="0" i="0" u="none" strike="noStrike" kern="0" cap="none" spc="-5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3" name="object 3">
            <a:extLst>
              <a:ext uri="{FF2B5EF4-FFF2-40B4-BE49-F238E27FC236}">
                <a16:creationId xmlns:a16="http://schemas.microsoft.com/office/drawing/2014/main" id="{5AC90FFA-FC1D-407C-04C7-9EEF50EC23F4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431165" y="1208002"/>
            <a:ext cx="6506845" cy="3060453"/>
          </a:xfrm>
          <a:prstGeom prst="rect">
            <a:avLst/>
          </a:prstGeom>
        </p:spPr>
        <p:txBody>
          <a:bodyPr vert="horz" wrap="square" lIns="0" tIns="13335" rIns="0" bIns="0" rtlCol="0" anchor="t">
            <a:spAutoFit/>
          </a:bodyPr>
          <a:lstStyle/>
          <a:p>
            <a:pPr marL="268605" marR="131445" indent="-256540" algn="l">
              <a:buClr>
                <a:srgbClr val="124162"/>
              </a:buClr>
              <a:buSzPct val="78571"/>
              <a:buFont typeface="Wingdings 3"/>
              <a:buChar char=""/>
              <a:tabLst>
                <a:tab pos="268605" algn="l"/>
              </a:tabLst>
            </a:pPr>
            <a:r>
              <a:rPr lang="en-US" sz="2400" b="1" spc="-10" dirty="0">
                <a:solidFill>
                  <a:srgbClr val="2583C5"/>
                </a:solidFill>
              </a:rPr>
              <a:t>Why should we care about regulating the digital asset markets?</a:t>
            </a:r>
          </a:p>
          <a:p>
            <a:pPr marL="12065" marR="131445" algn="l">
              <a:buClr>
                <a:srgbClr val="124162"/>
              </a:buClr>
              <a:buSzPct val="78571"/>
              <a:tabLst>
                <a:tab pos="268605" algn="l"/>
              </a:tabLst>
            </a:pPr>
            <a:endParaRPr lang="en-US" sz="2400" b="1" spc="-10" dirty="0">
              <a:solidFill>
                <a:srgbClr val="2583C5"/>
              </a:solidFill>
            </a:endParaRPr>
          </a:p>
          <a:p>
            <a:pPr marL="12065" marR="131445" algn="l">
              <a:buClr>
                <a:srgbClr val="124162"/>
              </a:buClr>
              <a:buSzPct val="78571"/>
              <a:tabLst>
                <a:tab pos="268605" algn="l"/>
              </a:tabLst>
            </a:pPr>
            <a:endParaRPr lang="en-US" sz="1800" b="1" spc="-10" dirty="0">
              <a:solidFill>
                <a:srgbClr val="2583C5"/>
              </a:solidFill>
            </a:endParaRPr>
          </a:p>
          <a:p>
            <a:pPr marL="268605" marR="131445" indent="-256540" algn="l">
              <a:buClr>
                <a:srgbClr val="124162"/>
              </a:buClr>
              <a:buSzPct val="78571"/>
              <a:buFont typeface="Wingdings 3"/>
              <a:buChar char=""/>
              <a:tabLst>
                <a:tab pos="268605" algn="l"/>
              </a:tabLst>
            </a:pPr>
            <a:endParaRPr lang="en-US" sz="1800" b="1" spc="-10" dirty="0">
              <a:solidFill>
                <a:srgbClr val="2583C5"/>
              </a:solidFill>
            </a:endParaRPr>
          </a:p>
          <a:p>
            <a:pPr marL="268605" marR="131445" indent="-256540" algn="l">
              <a:buClr>
                <a:srgbClr val="124162"/>
              </a:buClr>
              <a:buSzPct val="78571"/>
              <a:buFont typeface="Wingdings 3"/>
              <a:buChar char=""/>
              <a:tabLst>
                <a:tab pos="268605" algn="l"/>
              </a:tabLst>
            </a:pPr>
            <a:endParaRPr lang="en-US" sz="1800" b="1" spc="-10" dirty="0">
              <a:solidFill>
                <a:srgbClr val="2583C5"/>
              </a:solidFill>
            </a:endParaRPr>
          </a:p>
          <a:p>
            <a:pPr marL="268605" marR="131445" indent="-256540" algn="l">
              <a:buClr>
                <a:srgbClr val="124162"/>
              </a:buClr>
              <a:buSzPct val="78571"/>
              <a:buFont typeface="Wingdings 3"/>
              <a:buChar char=""/>
              <a:tabLst>
                <a:tab pos="268605" algn="l"/>
              </a:tabLst>
            </a:pPr>
            <a:endParaRPr lang="en-US" sz="2400" b="1" spc="-10" dirty="0">
              <a:solidFill>
                <a:srgbClr val="2583C5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69265" marR="131445" lvl="1" algn="l">
              <a:buClr>
                <a:srgbClr val="124162"/>
              </a:buClr>
              <a:buSzPct val="78571"/>
              <a:tabLst>
                <a:tab pos="268605" algn="l"/>
              </a:tabLst>
            </a:pPr>
            <a:endParaRPr lang="en-US" sz="2400" b="1" spc="-10" dirty="0">
              <a:solidFill>
                <a:srgbClr val="2583C5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68605" marR="131445" indent="-256540" algn="l">
              <a:buClr>
                <a:srgbClr val="124162"/>
              </a:buClr>
              <a:buSzPct val="78571"/>
              <a:buFont typeface="Wingdings 3"/>
              <a:buChar char=""/>
              <a:tabLst>
                <a:tab pos="268605" algn="l"/>
              </a:tabLst>
            </a:pPr>
            <a:endParaRPr lang="en-US" sz="2400" b="1" spc="-10" dirty="0">
              <a:solidFill>
                <a:srgbClr val="2583C5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273129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4C9E4F5-4DD6-7B30-C0D0-2D3D86522D5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>
            <a:extLst>
              <a:ext uri="{FF2B5EF4-FFF2-40B4-BE49-F238E27FC236}">
                <a16:creationId xmlns:a16="http://schemas.microsoft.com/office/drawing/2014/main" id="{DF6780B3-0495-68A6-E77F-3368D2010A74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21640" y="99771"/>
            <a:ext cx="6516370" cy="912993"/>
          </a:xfrm>
          <a:prstGeom prst="rect">
            <a:avLst/>
          </a:prstGeom>
        </p:spPr>
        <p:txBody>
          <a:bodyPr vert="horz" wrap="square" lIns="0" tIns="50723" rIns="0" bIns="0" rtlCol="0" anchor="t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lang="en-US" sz="2800" dirty="0"/>
              <a:t>Some Types of Digital Assets and Digital Asset Transactions</a:t>
            </a:r>
            <a:endParaRPr sz="2800" dirty="0"/>
          </a:p>
        </p:txBody>
      </p:sp>
      <p:sp>
        <p:nvSpPr>
          <p:cNvPr id="4" name="object 4">
            <a:extLst>
              <a:ext uri="{FF2B5EF4-FFF2-40B4-BE49-F238E27FC236}">
                <a16:creationId xmlns:a16="http://schemas.microsoft.com/office/drawing/2014/main" id="{618EE115-8EF3-1A7E-3D82-A741922894A2}"/>
              </a:ext>
            </a:extLst>
          </p:cNvPr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8255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1D60167-4931-47E6-BA6A-407CBD079E47}" type="slidenum">
              <a:rPr kumimoji="0" sz="1000" b="0" i="0" u="none" strike="noStrike" kern="0" cap="none" spc="-5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cs typeface="Arial"/>
              </a:rPr>
              <a:pPr marL="8255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sz="1000" b="0" i="0" u="none" strike="noStrike" kern="0" cap="none" spc="-5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3" name="object 3">
            <a:extLst>
              <a:ext uri="{FF2B5EF4-FFF2-40B4-BE49-F238E27FC236}">
                <a16:creationId xmlns:a16="http://schemas.microsoft.com/office/drawing/2014/main" id="{48E8902F-8B18-1082-1FB6-ED17467341A6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421640" y="1164109"/>
            <a:ext cx="6506845" cy="3953005"/>
          </a:xfrm>
          <a:prstGeom prst="rect">
            <a:avLst/>
          </a:prstGeom>
        </p:spPr>
        <p:txBody>
          <a:bodyPr vert="horz" wrap="square" lIns="0" tIns="13335" rIns="0" bIns="0" rtlCol="0" anchor="t">
            <a:spAutoFit/>
          </a:bodyPr>
          <a:lstStyle/>
          <a:p>
            <a:pPr marL="268605" marR="131445" indent="-256540" algn="l">
              <a:buClr>
                <a:srgbClr val="124162"/>
              </a:buClr>
              <a:buSzPct val="78571"/>
              <a:buFont typeface="Wingdings 3"/>
              <a:buChar char=""/>
              <a:tabLst>
                <a:tab pos="268605" algn="l"/>
              </a:tabLst>
            </a:pPr>
            <a:r>
              <a:rPr lang="en-US" sz="2000" b="1" spc="-10" dirty="0">
                <a:solidFill>
                  <a:srgbClr val="2583C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Digital Assets</a:t>
            </a:r>
          </a:p>
          <a:p>
            <a:pPr marL="268605" marR="131445" indent="-256540" algn="l">
              <a:buClr>
                <a:srgbClr val="124162"/>
              </a:buClr>
              <a:buSzPct val="78571"/>
              <a:buFont typeface="Wingdings 3"/>
              <a:buChar char=""/>
              <a:tabLst>
                <a:tab pos="268605" algn="l"/>
              </a:tabLst>
            </a:pPr>
            <a:endParaRPr lang="en-US" sz="1800" b="1" spc="-10" dirty="0">
              <a:solidFill>
                <a:srgbClr val="2583C5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12165" marR="131445" lvl="1" indent="-342900" algn="l">
              <a:buClr>
                <a:srgbClr val="124162"/>
              </a:buClr>
              <a:buSzPct val="78571"/>
              <a:buFont typeface="Wingdings" panose="05000000000000000000" pitchFamily="2" charset="2"/>
              <a:buChar char="Ø"/>
              <a:tabLst>
                <a:tab pos="268605" algn="l"/>
              </a:tabLst>
            </a:pPr>
            <a:r>
              <a:rPr lang="en-US" b="1" spc="-10" dirty="0">
                <a:solidFill>
                  <a:srgbClr val="2583C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Digital Commodities</a:t>
            </a:r>
          </a:p>
          <a:p>
            <a:pPr marL="812165" marR="131445" lvl="1" indent="-342900" algn="l">
              <a:buClr>
                <a:srgbClr val="124162"/>
              </a:buClr>
              <a:buSzPct val="78571"/>
              <a:buFont typeface="Wingdings" panose="05000000000000000000" pitchFamily="2" charset="2"/>
              <a:buChar char="Ø"/>
              <a:tabLst>
                <a:tab pos="268605" algn="l"/>
              </a:tabLst>
            </a:pPr>
            <a:r>
              <a:rPr lang="en-US" b="1" spc="-10" dirty="0">
                <a:solidFill>
                  <a:srgbClr val="2583C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Digital Asset Securities</a:t>
            </a:r>
          </a:p>
          <a:p>
            <a:pPr marL="812165" marR="131445" lvl="1" indent="-342900" algn="l">
              <a:buClr>
                <a:srgbClr val="124162"/>
              </a:buClr>
              <a:buSzPct val="78571"/>
              <a:buFont typeface="Wingdings" panose="05000000000000000000" pitchFamily="2" charset="2"/>
              <a:buChar char="Ø"/>
              <a:tabLst>
                <a:tab pos="268605" algn="l"/>
              </a:tabLst>
            </a:pPr>
            <a:r>
              <a:rPr lang="en-US" b="1" spc="-10" dirty="0">
                <a:solidFill>
                  <a:srgbClr val="2583C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Stablecoins</a:t>
            </a:r>
          </a:p>
          <a:p>
            <a:pPr marL="812165" marR="131445" lvl="1" indent="-342900" algn="l">
              <a:buClr>
                <a:srgbClr val="124162"/>
              </a:buClr>
              <a:buSzPct val="78571"/>
              <a:buFont typeface="Wingdings" panose="05000000000000000000" pitchFamily="2" charset="2"/>
              <a:buChar char="Ø"/>
              <a:tabLst>
                <a:tab pos="268605" algn="l"/>
              </a:tabLst>
            </a:pPr>
            <a:r>
              <a:rPr lang="en-US" b="1" spc="-10" dirty="0">
                <a:solidFill>
                  <a:srgbClr val="2583C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Non-Fungible Tokens (NFTs)</a:t>
            </a:r>
          </a:p>
          <a:p>
            <a:pPr marL="812165" marR="131445" lvl="1" indent="-342900" algn="l">
              <a:buClr>
                <a:srgbClr val="124162"/>
              </a:buClr>
              <a:buSzPct val="78571"/>
              <a:buFont typeface="Wingdings" panose="05000000000000000000" pitchFamily="2" charset="2"/>
              <a:buChar char="Ø"/>
              <a:tabLst>
                <a:tab pos="268605" algn="l"/>
              </a:tabLst>
            </a:pPr>
            <a:r>
              <a:rPr lang="en-US" b="1" spc="-10" dirty="0">
                <a:solidFill>
                  <a:srgbClr val="2583C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Tokenized Commodities</a:t>
            </a:r>
            <a:endParaRPr lang="en-US" b="1" spc="-10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69265" marR="131445" lvl="1" algn="l">
              <a:buClr>
                <a:srgbClr val="124162"/>
              </a:buClr>
              <a:buSzPct val="78571"/>
              <a:tabLst>
                <a:tab pos="268605" algn="l"/>
              </a:tabLst>
            </a:pPr>
            <a:endParaRPr 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68605" marR="131445" lvl="0" indent="-25654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24162"/>
              </a:buClr>
              <a:buSzPct val="78571"/>
              <a:buFont typeface="Wingdings 3"/>
              <a:buChar char=""/>
              <a:tabLst>
                <a:tab pos="268605" algn="l"/>
              </a:tabLst>
              <a:defRPr/>
            </a:pPr>
            <a:r>
              <a:rPr kumimoji="0" lang="en-US" sz="2000" b="1" i="0" u="none" strike="noStrike" kern="0" cap="none" spc="-10" normalizeH="0" baseline="0" noProof="0" dirty="0">
                <a:ln>
                  <a:noFill/>
                </a:ln>
                <a:solidFill>
                  <a:srgbClr val="2583C5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Digital Asset Transactions</a:t>
            </a:r>
          </a:p>
          <a:p>
            <a:pPr marL="12065" marR="131445" lvl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24162"/>
              </a:buClr>
              <a:buSzPct val="78571"/>
              <a:tabLst>
                <a:tab pos="268605" algn="l"/>
              </a:tabLst>
              <a:defRPr/>
            </a:pPr>
            <a:endParaRPr kumimoji="0" lang="en-US" sz="1800" b="1" i="0" u="none" strike="noStrike" kern="0" cap="none" spc="-10" normalizeH="0" baseline="0" noProof="0" dirty="0">
              <a:ln>
                <a:noFill/>
              </a:ln>
              <a:solidFill>
                <a:srgbClr val="2583C5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12165" marR="131445" lvl="1" indent="-34290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24162"/>
              </a:buClr>
              <a:buSzPct val="78571"/>
              <a:buFont typeface="Wingdings" panose="05000000000000000000" pitchFamily="2" charset="2"/>
              <a:buChar char="Ø"/>
              <a:tabLst>
                <a:tab pos="268605" algn="l"/>
              </a:tabLst>
              <a:defRPr/>
            </a:pPr>
            <a:r>
              <a:rPr kumimoji="0" lang="en-US" b="1" i="0" u="none" strike="noStrike" kern="0" cap="none" spc="-10" normalizeH="0" baseline="0" noProof="0" dirty="0">
                <a:ln>
                  <a:noFill/>
                </a:ln>
                <a:solidFill>
                  <a:srgbClr val="2583C5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Commodity v. Security</a:t>
            </a:r>
          </a:p>
          <a:p>
            <a:pPr marL="812165" marR="131445" lvl="1" indent="-34290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24162"/>
              </a:buClr>
              <a:buSzPct val="78571"/>
              <a:buFont typeface="Wingdings" panose="05000000000000000000" pitchFamily="2" charset="2"/>
              <a:buChar char="Ø"/>
              <a:tabLst>
                <a:tab pos="268605" algn="l"/>
              </a:tabLst>
              <a:defRPr/>
            </a:pPr>
            <a:r>
              <a:rPr kumimoji="0" lang="en-US" sz="1800" b="1" i="0" u="none" strike="noStrike" kern="0" cap="none" spc="-10" normalizeH="0" baseline="0" noProof="0" dirty="0">
                <a:ln>
                  <a:noFill/>
                </a:ln>
                <a:solidFill>
                  <a:srgbClr val="2583C5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Spot v. Derivative</a:t>
            </a:r>
          </a:p>
          <a:p>
            <a:pPr marL="812165" marR="131445" lvl="1" indent="-34290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24162"/>
              </a:buClr>
              <a:buSzPct val="78571"/>
              <a:buFont typeface="Wingdings" panose="05000000000000000000" pitchFamily="2" charset="2"/>
              <a:buChar char="Ø"/>
              <a:tabLst>
                <a:tab pos="268605" algn="l"/>
              </a:tabLst>
              <a:defRPr/>
            </a:pPr>
            <a:r>
              <a:rPr lang="en-US" b="1" spc="-10" dirty="0">
                <a:solidFill>
                  <a:srgbClr val="2583C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Centralized (</a:t>
            </a:r>
            <a:r>
              <a:rPr lang="en-US" b="1" spc="-10" dirty="0" err="1">
                <a:solidFill>
                  <a:srgbClr val="2583C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CeFi</a:t>
            </a:r>
            <a:r>
              <a:rPr lang="en-US" b="1" spc="-10" dirty="0">
                <a:solidFill>
                  <a:srgbClr val="2583C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 v. Decentralized (DeFi)</a:t>
            </a:r>
          </a:p>
          <a:p>
            <a:pPr marL="268605" marR="131445" indent="-256540" algn="l">
              <a:buClr>
                <a:srgbClr val="124162"/>
              </a:buClr>
              <a:buSzPct val="78571"/>
              <a:buFont typeface="Wingdings 3"/>
              <a:buChar char=""/>
              <a:tabLst>
                <a:tab pos="268605" algn="l"/>
              </a:tabLst>
            </a:pPr>
            <a:endParaRPr lang="en-US" sz="1800" b="1" spc="-10" dirty="0">
              <a:solidFill>
                <a:srgbClr val="2583C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20974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030D68C-712D-0662-FBB8-DB9160DD112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>
            <a:extLst>
              <a:ext uri="{FF2B5EF4-FFF2-40B4-BE49-F238E27FC236}">
                <a16:creationId xmlns:a16="http://schemas.microsoft.com/office/drawing/2014/main" id="{737810B3-0085-C743-4ED5-E37317CA9D96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21640" y="99771"/>
            <a:ext cx="6516370" cy="1343880"/>
          </a:xfrm>
          <a:prstGeom prst="rect">
            <a:avLst/>
          </a:prstGeom>
        </p:spPr>
        <p:txBody>
          <a:bodyPr vert="horz" wrap="square" lIns="0" tIns="50723" rIns="0" bIns="0" rtlCol="0" anchor="t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lang="en-US" sz="2800" dirty="0"/>
              <a:t>Key Digital Asset Market Structure Securities Laws</a:t>
            </a:r>
            <a:br>
              <a:rPr lang="en-US" sz="2800" dirty="0"/>
            </a:br>
            <a:endParaRPr sz="2800" dirty="0"/>
          </a:p>
        </p:txBody>
      </p:sp>
      <p:sp>
        <p:nvSpPr>
          <p:cNvPr id="4" name="object 4">
            <a:extLst>
              <a:ext uri="{FF2B5EF4-FFF2-40B4-BE49-F238E27FC236}">
                <a16:creationId xmlns:a16="http://schemas.microsoft.com/office/drawing/2014/main" id="{8FBC9491-0565-47AC-AA3D-EC8D64937A7A}"/>
              </a:ext>
            </a:extLst>
          </p:cNvPr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8255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1D60167-4931-47E6-BA6A-407CBD079E47}" type="slidenum">
              <a:rPr kumimoji="0" sz="1000" b="0" i="0" u="none" strike="noStrike" kern="0" cap="none" spc="-5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cs typeface="Arial"/>
              </a:rPr>
              <a:pPr marL="8255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sz="1000" b="0" i="0" u="none" strike="noStrike" kern="0" cap="none" spc="-5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3" name="object 3">
            <a:extLst>
              <a:ext uri="{FF2B5EF4-FFF2-40B4-BE49-F238E27FC236}">
                <a16:creationId xmlns:a16="http://schemas.microsoft.com/office/drawing/2014/main" id="{FBF1D4F8-46C0-AFD9-6A5F-81D63DE3E762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441072" y="1253870"/>
            <a:ext cx="6506845" cy="2444900"/>
          </a:xfrm>
          <a:prstGeom prst="rect">
            <a:avLst/>
          </a:prstGeom>
        </p:spPr>
        <p:txBody>
          <a:bodyPr vert="horz" wrap="square" lIns="0" tIns="13335" rIns="0" bIns="0" rtlCol="0" anchor="t">
            <a:spAutoFit/>
          </a:bodyPr>
          <a:lstStyle/>
          <a:p>
            <a:pPr marL="268605" marR="131445" indent="-256540" algn="l">
              <a:buClr>
                <a:srgbClr val="124162"/>
              </a:buClr>
              <a:buSzPct val="78571"/>
              <a:buFont typeface="Wingdings 3"/>
              <a:buChar char=""/>
              <a:tabLst>
                <a:tab pos="268605" algn="l"/>
              </a:tabLst>
            </a:pPr>
            <a:r>
              <a:rPr lang="en-US" sz="2000" b="1" u="sng" spc="-10" dirty="0">
                <a:solidFill>
                  <a:srgbClr val="2583C5"/>
                </a:solidFill>
              </a:rPr>
              <a:t>Spot and Derivative</a:t>
            </a:r>
            <a:r>
              <a:rPr lang="en-US" sz="2000" b="1" spc="-10" dirty="0">
                <a:solidFill>
                  <a:srgbClr val="2583C5"/>
                </a:solidFill>
              </a:rPr>
              <a:t> Securities Transactions</a:t>
            </a:r>
          </a:p>
          <a:p>
            <a:pPr marL="469265" marR="131445" lvl="1" algn="l">
              <a:buClr>
                <a:srgbClr val="124162"/>
              </a:buClr>
              <a:buSzPct val="78571"/>
              <a:tabLst>
                <a:tab pos="268605" algn="l"/>
              </a:tabLst>
            </a:pPr>
            <a:endParaRPr lang="en-US" sz="1200" b="1" spc="-10" dirty="0">
              <a:solidFill>
                <a:srgbClr val="2583C5"/>
              </a:solidFill>
            </a:endParaRPr>
          </a:p>
          <a:p>
            <a:pPr marL="725805" marR="131445" lvl="1" indent="-256540" algn="l">
              <a:buClr>
                <a:srgbClr val="124162"/>
              </a:buClr>
              <a:buSzPct val="78571"/>
              <a:buFont typeface="Wingdings 3"/>
              <a:buChar char=""/>
              <a:tabLst>
                <a:tab pos="268605" algn="l"/>
              </a:tabLst>
            </a:pPr>
            <a:r>
              <a:rPr lang="en-US" b="1" spc="-10" dirty="0">
                <a:solidFill>
                  <a:srgbClr val="2583C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Securities Act of 1933</a:t>
            </a:r>
          </a:p>
          <a:p>
            <a:pPr marL="725805" marR="131445" lvl="1" indent="-256540" algn="l">
              <a:buClr>
                <a:srgbClr val="124162"/>
              </a:buClr>
              <a:buSzPct val="78571"/>
              <a:buFont typeface="Wingdings 3"/>
              <a:buChar char=""/>
              <a:tabLst>
                <a:tab pos="268605" algn="l"/>
              </a:tabLst>
            </a:pPr>
            <a:r>
              <a:rPr lang="en-US" b="1" spc="-10" dirty="0">
                <a:solidFill>
                  <a:srgbClr val="2583C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Securities Exchange Act of 1934</a:t>
            </a:r>
          </a:p>
          <a:p>
            <a:pPr marL="725805" marR="131445" lvl="1" indent="-256540" algn="l">
              <a:buClr>
                <a:srgbClr val="124162"/>
              </a:buClr>
              <a:buSzPct val="78571"/>
              <a:buFont typeface="Wingdings 3"/>
              <a:buChar char=""/>
              <a:tabLst>
                <a:tab pos="268605" algn="l"/>
              </a:tabLst>
            </a:pPr>
            <a:r>
              <a:rPr lang="en-US" b="1" spc="-10" dirty="0">
                <a:solidFill>
                  <a:srgbClr val="2583C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Investment Advisors Act of 1940</a:t>
            </a:r>
          </a:p>
          <a:p>
            <a:pPr marL="725805" marR="131445" lvl="1" indent="-256540" algn="l">
              <a:buClr>
                <a:srgbClr val="124162"/>
              </a:buClr>
              <a:buSzPct val="78571"/>
              <a:buFont typeface="Wingdings 3"/>
              <a:buChar char=""/>
              <a:tabLst>
                <a:tab pos="268605" algn="l"/>
              </a:tabLst>
            </a:pPr>
            <a:r>
              <a:rPr lang="en-US" b="1" spc="-10" dirty="0">
                <a:solidFill>
                  <a:srgbClr val="2583C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Investment Company Act of 1940</a:t>
            </a:r>
          </a:p>
          <a:p>
            <a:pPr marL="725805" marR="131445" lvl="1" indent="-256540" algn="l">
              <a:buClr>
                <a:srgbClr val="124162"/>
              </a:buClr>
              <a:buSzPct val="78571"/>
              <a:buFont typeface="Wingdings 3"/>
              <a:buChar char=""/>
              <a:tabLst>
                <a:tab pos="268605" algn="l"/>
              </a:tabLst>
            </a:pPr>
            <a:r>
              <a:rPr lang="en-US" b="1" spc="-10" dirty="0">
                <a:solidFill>
                  <a:srgbClr val="2583C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Securities Investor Protection Act of 1970</a:t>
            </a:r>
          </a:p>
          <a:p>
            <a:pPr marL="725805" marR="131445" lvl="1" indent="-256540" algn="l">
              <a:buClr>
                <a:srgbClr val="124162"/>
              </a:buClr>
              <a:buSzPct val="78571"/>
              <a:buFont typeface="Wingdings 3"/>
              <a:buChar char=""/>
              <a:tabLst>
                <a:tab pos="268605" algn="l"/>
              </a:tabLst>
            </a:pPr>
            <a:r>
              <a:rPr lang="en-US" b="1" spc="-10" dirty="0">
                <a:solidFill>
                  <a:srgbClr val="2583C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Securities Exchange Commission (SEC) regulations</a:t>
            </a:r>
          </a:p>
          <a:p>
            <a:pPr marL="725805" marR="131445" lvl="1" indent="-256540" algn="l">
              <a:buClr>
                <a:srgbClr val="124162"/>
              </a:buClr>
              <a:buSzPct val="78571"/>
              <a:buFont typeface="Wingdings 3"/>
              <a:buChar char=""/>
              <a:tabLst>
                <a:tab pos="268605" algn="l"/>
              </a:tabLst>
            </a:pPr>
            <a:r>
              <a:rPr lang="en-US" b="1" spc="-10" dirty="0">
                <a:solidFill>
                  <a:srgbClr val="2583C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State regulations</a:t>
            </a:r>
          </a:p>
        </p:txBody>
      </p:sp>
    </p:spTree>
    <p:extLst>
      <p:ext uri="{BB962C8B-B14F-4D97-AF65-F5344CB8AC3E}">
        <p14:creationId xmlns:p14="http://schemas.microsoft.com/office/powerpoint/2010/main" val="18613517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D92DA5B-19A8-79EB-9CCA-3F1D9123752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>
            <a:extLst>
              <a:ext uri="{FF2B5EF4-FFF2-40B4-BE49-F238E27FC236}">
                <a16:creationId xmlns:a16="http://schemas.microsoft.com/office/drawing/2014/main" id="{40000E66-3114-CC6B-1CF7-576BDDD687C0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21640" y="99771"/>
            <a:ext cx="6516370" cy="1343880"/>
          </a:xfrm>
          <a:prstGeom prst="rect">
            <a:avLst/>
          </a:prstGeom>
        </p:spPr>
        <p:txBody>
          <a:bodyPr vert="horz" wrap="square" lIns="0" tIns="50723" rIns="0" bIns="0" rtlCol="0" anchor="t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lang="en-US" sz="2800" dirty="0"/>
              <a:t>Key Digital Asset Market Structure Commodities Laws</a:t>
            </a:r>
            <a:br>
              <a:rPr lang="en-US" sz="2800" dirty="0"/>
            </a:br>
            <a:endParaRPr sz="2800" dirty="0"/>
          </a:p>
        </p:txBody>
      </p:sp>
      <p:sp>
        <p:nvSpPr>
          <p:cNvPr id="4" name="object 4">
            <a:extLst>
              <a:ext uri="{FF2B5EF4-FFF2-40B4-BE49-F238E27FC236}">
                <a16:creationId xmlns:a16="http://schemas.microsoft.com/office/drawing/2014/main" id="{180AA7F5-72B7-BC60-562C-7A8C4C269CAA}"/>
              </a:ext>
            </a:extLst>
          </p:cNvPr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8255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1D60167-4931-47E6-BA6A-407CBD079E47}" type="slidenum">
              <a:rPr kumimoji="0" sz="1000" b="0" i="0" u="none" strike="noStrike" kern="0" cap="none" spc="-5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cs typeface="Arial"/>
              </a:rPr>
              <a:pPr marL="8255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sz="1000" b="0" i="0" u="none" strike="noStrike" kern="0" cap="none" spc="-5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3" name="object 3">
            <a:extLst>
              <a:ext uri="{FF2B5EF4-FFF2-40B4-BE49-F238E27FC236}">
                <a16:creationId xmlns:a16="http://schemas.microsoft.com/office/drawing/2014/main" id="{33FBE44E-7AD7-1786-EF5C-6CDBA82614E5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421640" y="1250156"/>
            <a:ext cx="6506845" cy="5061001"/>
          </a:xfrm>
          <a:prstGeom prst="rect">
            <a:avLst/>
          </a:prstGeom>
        </p:spPr>
        <p:txBody>
          <a:bodyPr vert="horz" wrap="square" lIns="0" tIns="13335" rIns="0" bIns="0" rtlCol="0" anchor="t">
            <a:spAutoFit/>
          </a:bodyPr>
          <a:lstStyle/>
          <a:p>
            <a:pPr marL="268605" marR="131445" indent="-256540" algn="l">
              <a:buClr>
                <a:srgbClr val="124162"/>
              </a:buClr>
              <a:buSzPct val="78571"/>
              <a:buFont typeface="Wingdings 3"/>
              <a:buChar char=""/>
              <a:tabLst>
                <a:tab pos="268605" algn="l"/>
              </a:tabLst>
            </a:pPr>
            <a:r>
              <a:rPr lang="en-US" sz="2000" b="1" u="sng" spc="-10" dirty="0">
                <a:solidFill>
                  <a:srgbClr val="2583C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Derivative</a:t>
            </a:r>
            <a:r>
              <a:rPr lang="en-US" sz="2000" b="1" spc="-10" dirty="0">
                <a:solidFill>
                  <a:srgbClr val="2583C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Digital Commodity Transactions</a:t>
            </a:r>
          </a:p>
          <a:p>
            <a:pPr marL="268605" marR="131445" indent="-256540" algn="l">
              <a:buClr>
                <a:srgbClr val="124162"/>
              </a:buClr>
              <a:buSzPct val="78571"/>
              <a:buFont typeface="Wingdings 3"/>
              <a:buChar char=""/>
              <a:tabLst>
                <a:tab pos="268605" algn="l"/>
              </a:tabLst>
            </a:pPr>
            <a:endParaRPr lang="en-US" sz="2000" b="1" spc="-10" dirty="0">
              <a:solidFill>
                <a:srgbClr val="2583C5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25805" marR="131445" lvl="1" indent="-25654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24162"/>
              </a:buClr>
              <a:buSzPct val="78571"/>
              <a:buFont typeface="Wingdings 3"/>
              <a:buChar char=""/>
              <a:tabLst>
                <a:tab pos="268605" algn="l"/>
              </a:tabLst>
              <a:defRPr/>
            </a:pPr>
            <a:r>
              <a:rPr kumimoji="0" lang="en-US" b="1" i="0" u="none" strike="noStrike" kern="0" cap="none" spc="-10" normalizeH="0" baseline="0" noProof="0" dirty="0">
                <a:ln>
                  <a:noFill/>
                </a:ln>
                <a:solidFill>
                  <a:srgbClr val="2583C5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Commodity Exchange Act (CEA)</a:t>
            </a:r>
          </a:p>
          <a:p>
            <a:pPr marL="725805" marR="131445" lvl="1" indent="-25654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24162"/>
              </a:buClr>
              <a:buSzPct val="78571"/>
              <a:buFont typeface="Wingdings 3"/>
              <a:buChar char=""/>
              <a:tabLst>
                <a:tab pos="268605" algn="l"/>
              </a:tabLst>
              <a:defRPr/>
            </a:pPr>
            <a:r>
              <a:rPr lang="en-US" b="1" spc="-10" dirty="0">
                <a:solidFill>
                  <a:srgbClr val="2583C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Commodity Futures Trading Commission (CFTC) regulations</a:t>
            </a:r>
            <a:endParaRPr kumimoji="0" lang="en-US" b="1" i="0" u="none" strike="noStrike" kern="0" cap="none" spc="-10" normalizeH="0" baseline="0" noProof="0" dirty="0">
              <a:ln>
                <a:noFill/>
              </a:ln>
              <a:solidFill>
                <a:srgbClr val="2583C5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68605" marR="131445" indent="-256540" algn="l">
              <a:buClr>
                <a:srgbClr val="124162"/>
              </a:buClr>
              <a:buSzPct val="78571"/>
              <a:buFont typeface="Wingdings 3"/>
              <a:buChar char=""/>
              <a:tabLst>
                <a:tab pos="268605" algn="l"/>
              </a:tabLst>
            </a:pPr>
            <a:endParaRPr lang="en-US" sz="2000" b="1" spc="-10" dirty="0">
              <a:solidFill>
                <a:srgbClr val="2583C5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68605" marR="131445" indent="-256540" algn="l">
              <a:buClr>
                <a:srgbClr val="124162"/>
              </a:buClr>
              <a:buSzPct val="78571"/>
              <a:buFont typeface="Wingdings 3"/>
              <a:buChar char=""/>
              <a:tabLst>
                <a:tab pos="268605" algn="l"/>
              </a:tabLst>
            </a:pPr>
            <a:r>
              <a:rPr lang="en-US" sz="2000" b="1" u="sng" spc="-10" dirty="0">
                <a:solidFill>
                  <a:srgbClr val="2583C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Spot</a:t>
            </a:r>
            <a:r>
              <a:rPr lang="en-US" sz="2000" b="1" spc="-10" dirty="0">
                <a:solidFill>
                  <a:srgbClr val="2583C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Digital Commodity Transactions</a:t>
            </a:r>
          </a:p>
          <a:p>
            <a:pPr marL="469265" marR="131445" lvl="1" algn="l">
              <a:buClr>
                <a:srgbClr val="124162"/>
              </a:buClr>
              <a:buSzPct val="78571"/>
              <a:tabLst>
                <a:tab pos="268605" algn="l"/>
              </a:tabLst>
            </a:pPr>
            <a:endParaRPr lang="en-US" sz="1200" b="1" spc="-10" dirty="0">
              <a:solidFill>
                <a:srgbClr val="2583C5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25805" marR="131445" lvl="1" indent="-256540" algn="l">
              <a:buClr>
                <a:srgbClr val="124162"/>
              </a:buClr>
              <a:buSzPct val="78571"/>
              <a:buFont typeface="Wingdings 3"/>
              <a:buChar char=""/>
              <a:tabLst>
                <a:tab pos="268605" algn="l"/>
              </a:tabLst>
            </a:pPr>
            <a:r>
              <a:rPr lang="en-US" b="1" spc="-10" dirty="0">
                <a:solidFill>
                  <a:srgbClr val="2583C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State regulations</a:t>
            </a:r>
          </a:p>
          <a:p>
            <a:pPr marL="725805" marR="131445" lvl="1" indent="-256540" algn="l">
              <a:buClr>
                <a:srgbClr val="124162"/>
              </a:buClr>
              <a:buSzPct val="78571"/>
              <a:buFont typeface="Wingdings 3"/>
              <a:buChar char=""/>
              <a:tabLst>
                <a:tab pos="268605" algn="l"/>
              </a:tabLst>
            </a:pPr>
            <a:r>
              <a:rPr lang="en-US" b="1" spc="-10" dirty="0">
                <a:solidFill>
                  <a:srgbClr val="2583C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CEA*</a:t>
            </a:r>
          </a:p>
          <a:p>
            <a:pPr marL="725805" marR="131445" lvl="1" indent="-256540" algn="l">
              <a:buClr>
                <a:srgbClr val="124162"/>
              </a:buClr>
              <a:buSzPct val="78571"/>
              <a:buFont typeface="Wingdings 3"/>
              <a:buChar char=""/>
              <a:tabLst>
                <a:tab pos="268605" algn="l"/>
              </a:tabLst>
            </a:pPr>
            <a:r>
              <a:rPr lang="en-US" b="1" spc="-10" dirty="0">
                <a:solidFill>
                  <a:srgbClr val="2583C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CFTC regulations*</a:t>
            </a:r>
          </a:p>
          <a:p>
            <a:pPr marL="725805" marR="131445" lvl="1" indent="-256540" algn="l">
              <a:buClr>
                <a:srgbClr val="124162"/>
              </a:buClr>
              <a:buSzPct val="78571"/>
              <a:buFont typeface="Wingdings 3"/>
              <a:buChar char=""/>
              <a:tabLst>
                <a:tab pos="268605" algn="l"/>
              </a:tabLst>
            </a:pPr>
            <a:endParaRPr lang="en-US" sz="2000" b="1" spc="-10" dirty="0">
              <a:solidFill>
                <a:srgbClr val="2583C5"/>
              </a:solidFill>
            </a:endParaRPr>
          </a:p>
          <a:p>
            <a:pPr marL="268605" marR="131445" indent="-256540" algn="l">
              <a:buClr>
                <a:srgbClr val="124162"/>
              </a:buClr>
              <a:buSzPct val="78571"/>
              <a:buFont typeface="Wingdings 3"/>
              <a:buChar char=""/>
              <a:tabLst>
                <a:tab pos="268605" algn="l"/>
              </a:tabLst>
            </a:pPr>
            <a:endParaRPr lang="en-US" sz="1800" b="1" spc="-10" dirty="0">
              <a:solidFill>
                <a:srgbClr val="2583C5"/>
              </a:solidFill>
            </a:endParaRPr>
          </a:p>
          <a:p>
            <a:pPr marL="268605" marR="131445" indent="-256540" algn="l">
              <a:buClr>
                <a:srgbClr val="124162"/>
              </a:buClr>
              <a:buSzPct val="78571"/>
              <a:buFont typeface="Wingdings 3"/>
              <a:buChar char=""/>
              <a:tabLst>
                <a:tab pos="268605" algn="l"/>
              </a:tabLst>
            </a:pPr>
            <a:endParaRPr lang="en-US" sz="1800" b="1" spc="-10" dirty="0">
              <a:solidFill>
                <a:srgbClr val="2583C5"/>
              </a:solidFill>
            </a:endParaRPr>
          </a:p>
          <a:p>
            <a:pPr marL="268605" marR="131445" indent="-256540" algn="l">
              <a:buClr>
                <a:srgbClr val="124162"/>
              </a:buClr>
              <a:buSzPct val="78571"/>
              <a:buFont typeface="Wingdings 3"/>
              <a:buChar char=""/>
              <a:tabLst>
                <a:tab pos="268605" algn="l"/>
              </a:tabLst>
            </a:pPr>
            <a:endParaRPr lang="en-US" sz="2400" b="1" spc="-10" dirty="0">
              <a:solidFill>
                <a:srgbClr val="2583C5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69265" marR="131445" lvl="1" algn="l">
              <a:buClr>
                <a:srgbClr val="124162"/>
              </a:buClr>
              <a:buSzPct val="78571"/>
              <a:tabLst>
                <a:tab pos="268605" algn="l"/>
              </a:tabLst>
            </a:pPr>
            <a:endParaRPr lang="en-US" sz="2400" b="1" spc="-10" dirty="0">
              <a:solidFill>
                <a:srgbClr val="2583C5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68605" marR="131445" indent="-256540" algn="l">
              <a:buClr>
                <a:srgbClr val="124162"/>
              </a:buClr>
              <a:buSzPct val="78571"/>
              <a:buFont typeface="Wingdings 3"/>
              <a:buChar char=""/>
              <a:tabLst>
                <a:tab pos="268605" algn="l"/>
              </a:tabLst>
            </a:pPr>
            <a:endParaRPr lang="en-US" sz="2400" b="1" spc="-10" dirty="0">
              <a:solidFill>
                <a:srgbClr val="2583C5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633084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4388588-B848-BAA6-9B59-3951925F166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>
            <a:extLst>
              <a:ext uri="{FF2B5EF4-FFF2-40B4-BE49-F238E27FC236}">
                <a16:creationId xmlns:a16="http://schemas.microsoft.com/office/drawing/2014/main" id="{A63E81B9-FE9B-0205-C92F-8DD54E0728B3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21640" y="99771"/>
            <a:ext cx="6516370" cy="912993"/>
          </a:xfrm>
          <a:prstGeom prst="rect">
            <a:avLst/>
          </a:prstGeom>
        </p:spPr>
        <p:txBody>
          <a:bodyPr vert="horz" wrap="square" lIns="0" tIns="50723" rIns="0" bIns="0" rtlCol="0" anchor="t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lang="en-US" sz="2800" dirty="0"/>
              <a:t>Key Regulators</a:t>
            </a:r>
            <a:br>
              <a:rPr lang="en-US" sz="2800" dirty="0"/>
            </a:br>
            <a:endParaRPr sz="2800" dirty="0"/>
          </a:p>
        </p:txBody>
      </p:sp>
      <p:sp>
        <p:nvSpPr>
          <p:cNvPr id="4" name="object 4">
            <a:extLst>
              <a:ext uri="{FF2B5EF4-FFF2-40B4-BE49-F238E27FC236}">
                <a16:creationId xmlns:a16="http://schemas.microsoft.com/office/drawing/2014/main" id="{8BB88058-1DAF-B230-3086-B653EF516E84}"/>
              </a:ext>
            </a:extLst>
          </p:cNvPr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8255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1D60167-4931-47E6-BA6A-407CBD079E47}" type="slidenum">
              <a:rPr kumimoji="0" sz="1000" b="0" i="0" u="none" strike="noStrike" kern="0" cap="none" spc="-5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cs typeface="Arial"/>
              </a:rPr>
              <a:pPr marL="8255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sz="1000" b="0" i="0" u="none" strike="noStrike" kern="0" cap="none" spc="-5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3" name="object 3">
            <a:extLst>
              <a:ext uri="{FF2B5EF4-FFF2-40B4-BE49-F238E27FC236}">
                <a16:creationId xmlns:a16="http://schemas.microsoft.com/office/drawing/2014/main" id="{F2636043-8F85-534C-5317-C8A1A01341EC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431165" y="869941"/>
            <a:ext cx="6506845" cy="5276444"/>
          </a:xfrm>
          <a:prstGeom prst="rect">
            <a:avLst/>
          </a:prstGeom>
        </p:spPr>
        <p:txBody>
          <a:bodyPr vert="horz" wrap="square" lIns="0" tIns="13335" rIns="0" bIns="0" rtlCol="0" anchor="t">
            <a:spAutoFit/>
          </a:bodyPr>
          <a:lstStyle/>
          <a:p>
            <a:pPr marL="268605" marR="131445" lvl="0" indent="-25654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24162"/>
              </a:buClr>
              <a:buSzPct val="78571"/>
              <a:buFont typeface="Wingdings 3"/>
              <a:buChar char=""/>
              <a:tabLst>
                <a:tab pos="268605" algn="l"/>
              </a:tabLst>
              <a:defRPr/>
            </a:pPr>
            <a:r>
              <a:rPr kumimoji="0" lang="en-US" sz="2000" b="1" i="0" u="sng" strike="noStrike" kern="0" cap="none" spc="-10" normalizeH="0" baseline="0" noProof="0" dirty="0">
                <a:ln>
                  <a:noFill/>
                </a:ln>
                <a:solidFill>
                  <a:srgbClr val="2583C5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Spot and Derivative</a:t>
            </a:r>
            <a:r>
              <a:rPr kumimoji="0" lang="en-US" sz="2000" b="1" i="0" strike="noStrike" kern="0" cap="none" spc="-10" normalizeH="0" baseline="0" noProof="0" dirty="0">
                <a:ln>
                  <a:noFill/>
                </a:ln>
                <a:solidFill>
                  <a:srgbClr val="2583C5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en-US" sz="2000" b="1" i="0" u="none" strike="noStrike" kern="0" cap="none" spc="-10" normalizeH="0" baseline="0" noProof="0" dirty="0">
                <a:ln>
                  <a:noFill/>
                </a:ln>
                <a:solidFill>
                  <a:srgbClr val="2583C5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Digital Asset Securities Transactions</a:t>
            </a:r>
          </a:p>
          <a:p>
            <a:pPr marL="268605" marR="131445" lvl="0" indent="-25654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24162"/>
              </a:buClr>
              <a:buSzPct val="78571"/>
              <a:buFont typeface="Wingdings 3"/>
              <a:buChar char=""/>
              <a:tabLst>
                <a:tab pos="268605" algn="l"/>
              </a:tabLst>
              <a:defRPr/>
            </a:pPr>
            <a:endParaRPr kumimoji="0" lang="en-US" sz="2000" b="1" i="0" u="none" strike="noStrike" kern="0" cap="none" spc="-10" normalizeH="0" baseline="0" noProof="0" dirty="0">
              <a:ln>
                <a:noFill/>
              </a:ln>
              <a:solidFill>
                <a:srgbClr val="2583C5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25805" marR="131445" lvl="1" indent="-25654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24162"/>
              </a:buClr>
              <a:buSzPct val="78571"/>
              <a:buFont typeface="Wingdings 3"/>
              <a:buChar char=""/>
              <a:tabLst>
                <a:tab pos="268605" algn="l"/>
              </a:tabLst>
              <a:defRPr/>
            </a:pPr>
            <a:r>
              <a:rPr kumimoji="0" lang="en-US" b="1" i="0" u="none" strike="noStrike" kern="0" cap="none" spc="-10" normalizeH="0" baseline="0" noProof="0" dirty="0">
                <a:ln>
                  <a:noFill/>
                </a:ln>
                <a:solidFill>
                  <a:srgbClr val="2583C5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SEC</a:t>
            </a:r>
          </a:p>
          <a:p>
            <a:pPr marL="268605" marR="131445" lvl="0" indent="-25654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24162"/>
              </a:buClr>
              <a:buSzPct val="78571"/>
              <a:buFont typeface="Wingdings 3"/>
              <a:buChar char=""/>
              <a:tabLst>
                <a:tab pos="268605" algn="l"/>
              </a:tabLst>
              <a:defRPr/>
            </a:pPr>
            <a:endParaRPr kumimoji="0" lang="en-US" sz="2000" b="1" i="0" u="none" strike="noStrike" kern="0" cap="none" spc="-10" normalizeH="0" baseline="0" noProof="0" dirty="0">
              <a:ln>
                <a:noFill/>
              </a:ln>
              <a:solidFill>
                <a:srgbClr val="2583C5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68605" marR="131445" indent="-256540" algn="l">
              <a:buClr>
                <a:srgbClr val="124162"/>
              </a:buClr>
              <a:buSzPct val="78571"/>
              <a:buFont typeface="Wingdings 3"/>
              <a:buChar char=""/>
              <a:tabLst>
                <a:tab pos="268605" algn="l"/>
              </a:tabLst>
            </a:pPr>
            <a:r>
              <a:rPr lang="en-US" sz="2000" b="1" u="sng" spc="-10" dirty="0">
                <a:solidFill>
                  <a:srgbClr val="2583C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Derivative</a:t>
            </a:r>
            <a:r>
              <a:rPr lang="en-US" sz="2000" b="1" spc="-10" dirty="0">
                <a:solidFill>
                  <a:srgbClr val="2583C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Digital Commodity Transactions</a:t>
            </a:r>
          </a:p>
          <a:p>
            <a:pPr marL="268605" marR="131445" indent="-256540" algn="l">
              <a:buClr>
                <a:srgbClr val="124162"/>
              </a:buClr>
              <a:buSzPct val="78571"/>
              <a:buFont typeface="Wingdings 3"/>
              <a:buChar char=""/>
              <a:tabLst>
                <a:tab pos="268605" algn="l"/>
              </a:tabLst>
            </a:pPr>
            <a:endParaRPr lang="en-US" sz="2000" b="1" spc="-10" dirty="0">
              <a:solidFill>
                <a:srgbClr val="2583C5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25805" marR="131445" lvl="1" indent="-25654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24162"/>
              </a:buClr>
              <a:buSzPct val="78571"/>
              <a:buFont typeface="Wingdings 3"/>
              <a:buChar char=""/>
              <a:tabLst>
                <a:tab pos="268605" algn="l"/>
              </a:tabLst>
              <a:defRPr/>
            </a:pPr>
            <a:r>
              <a:rPr kumimoji="0" lang="en-US" b="1" i="0" u="none" strike="noStrike" kern="0" cap="none" spc="-10" normalizeH="0" baseline="0" noProof="0" dirty="0">
                <a:ln>
                  <a:noFill/>
                </a:ln>
                <a:solidFill>
                  <a:srgbClr val="2583C5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CFTC</a:t>
            </a:r>
          </a:p>
          <a:p>
            <a:pPr marL="268605" marR="131445" indent="-256540" algn="l">
              <a:buClr>
                <a:srgbClr val="124162"/>
              </a:buClr>
              <a:buSzPct val="78571"/>
              <a:buFont typeface="Wingdings 3"/>
              <a:buChar char=""/>
              <a:tabLst>
                <a:tab pos="268605" algn="l"/>
              </a:tabLst>
            </a:pPr>
            <a:endParaRPr lang="en-US" sz="2000" b="1" spc="-10" dirty="0">
              <a:solidFill>
                <a:srgbClr val="2583C5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68605" marR="131445" indent="-256540" algn="l">
              <a:buClr>
                <a:srgbClr val="124162"/>
              </a:buClr>
              <a:buSzPct val="78571"/>
              <a:buFont typeface="Wingdings 3"/>
              <a:buChar char=""/>
              <a:tabLst>
                <a:tab pos="268605" algn="l"/>
              </a:tabLst>
            </a:pPr>
            <a:r>
              <a:rPr lang="en-US" sz="2000" b="1" u="sng" spc="-10" dirty="0">
                <a:solidFill>
                  <a:srgbClr val="2583C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Spot</a:t>
            </a:r>
            <a:r>
              <a:rPr lang="en-US" sz="2000" b="1" spc="-10" dirty="0">
                <a:solidFill>
                  <a:srgbClr val="2583C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Digital Commodity Transactions</a:t>
            </a:r>
          </a:p>
          <a:p>
            <a:pPr marL="469265" marR="131445" lvl="1" algn="l">
              <a:buClr>
                <a:srgbClr val="124162"/>
              </a:buClr>
              <a:buSzPct val="78571"/>
              <a:tabLst>
                <a:tab pos="268605" algn="l"/>
              </a:tabLst>
            </a:pPr>
            <a:endParaRPr lang="en-US" sz="2000" b="1" spc="-10" dirty="0">
              <a:solidFill>
                <a:srgbClr val="2583C5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25805" marR="131445" lvl="1" indent="-256540" algn="l">
              <a:buClr>
                <a:srgbClr val="124162"/>
              </a:buClr>
              <a:buSzPct val="78571"/>
              <a:buFont typeface="Wingdings 3"/>
              <a:buChar char=""/>
              <a:tabLst>
                <a:tab pos="268605" algn="l"/>
              </a:tabLst>
            </a:pPr>
            <a:r>
              <a:rPr lang="en-US" b="1" spc="-10" dirty="0">
                <a:solidFill>
                  <a:srgbClr val="2583C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State regulators</a:t>
            </a:r>
          </a:p>
          <a:p>
            <a:pPr marL="725805" marR="131445" lvl="1" indent="-256540" algn="l">
              <a:buClr>
                <a:srgbClr val="124162"/>
              </a:buClr>
              <a:buSzPct val="78571"/>
              <a:buFont typeface="Wingdings 3"/>
              <a:buChar char=""/>
              <a:tabLst>
                <a:tab pos="268605" algn="l"/>
              </a:tabLst>
            </a:pPr>
            <a:r>
              <a:rPr lang="en-US" b="1" spc="-10" dirty="0">
                <a:solidFill>
                  <a:srgbClr val="2583C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CFTC*</a:t>
            </a:r>
            <a:endParaRPr lang="en-US" sz="1800" b="1" spc="-10" dirty="0">
              <a:solidFill>
                <a:srgbClr val="2583C5"/>
              </a:solidFill>
            </a:endParaRPr>
          </a:p>
          <a:p>
            <a:pPr marL="268605" marR="131445" indent="-256540" algn="l">
              <a:buClr>
                <a:srgbClr val="124162"/>
              </a:buClr>
              <a:buSzPct val="78571"/>
              <a:buFont typeface="Wingdings 3"/>
              <a:buChar char=""/>
              <a:tabLst>
                <a:tab pos="268605" algn="l"/>
              </a:tabLst>
            </a:pPr>
            <a:endParaRPr lang="en-US" sz="1800" b="1" spc="-10" dirty="0">
              <a:solidFill>
                <a:srgbClr val="2583C5"/>
              </a:solidFill>
            </a:endParaRPr>
          </a:p>
          <a:p>
            <a:pPr marL="268605" marR="131445" indent="-256540" algn="l">
              <a:buClr>
                <a:srgbClr val="124162"/>
              </a:buClr>
              <a:buSzPct val="78571"/>
              <a:buFont typeface="Wingdings 3"/>
              <a:buChar char=""/>
              <a:tabLst>
                <a:tab pos="268605" algn="l"/>
              </a:tabLst>
            </a:pPr>
            <a:endParaRPr lang="en-US" sz="2400" b="1" spc="-10" dirty="0">
              <a:solidFill>
                <a:srgbClr val="2583C5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69265" marR="131445" lvl="1" algn="l">
              <a:buClr>
                <a:srgbClr val="124162"/>
              </a:buClr>
              <a:buSzPct val="78571"/>
              <a:tabLst>
                <a:tab pos="268605" algn="l"/>
              </a:tabLst>
            </a:pPr>
            <a:endParaRPr lang="en-US" sz="2400" b="1" spc="-10" dirty="0">
              <a:solidFill>
                <a:srgbClr val="2583C5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68605" marR="131445" indent="-256540" algn="l">
              <a:buClr>
                <a:srgbClr val="124162"/>
              </a:buClr>
              <a:buSzPct val="78571"/>
              <a:buFont typeface="Wingdings 3"/>
              <a:buChar char=""/>
              <a:tabLst>
                <a:tab pos="268605" algn="l"/>
              </a:tabLst>
            </a:pPr>
            <a:endParaRPr lang="en-US" sz="2400" b="1" spc="-10" dirty="0">
              <a:solidFill>
                <a:srgbClr val="2583C5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3956768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C0C5BBD-770D-F253-CF07-7912BBE3ED2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>
            <a:extLst>
              <a:ext uri="{FF2B5EF4-FFF2-40B4-BE49-F238E27FC236}">
                <a16:creationId xmlns:a16="http://schemas.microsoft.com/office/drawing/2014/main" id="{0B4EE3CF-3940-831D-839F-CFD3B9BAADD2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21640" y="99771"/>
            <a:ext cx="6516370" cy="482106"/>
          </a:xfrm>
          <a:prstGeom prst="rect">
            <a:avLst/>
          </a:prstGeom>
        </p:spPr>
        <p:txBody>
          <a:bodyPr vert="horz" wrap="square" lIns="0" tIns="50723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lang="en-US" sz="2800" dirty="0"/>
              <a:t>Key Issue #1: Commodity v. Security</a:t>
            </a:r>
            <a:endParaRPr sz="2800" dirty="0"/>
          </a:p>
        </p:txBody>
      </p:sp>
      <p:sp>
        <p:nvSpPr>
          <p:cNvPr id="4" name="object 4">
            <a:extLst>
              <a:ext uri="{FF2B5EF4-FFF2-40B4-BE49-F238E27FC236}">
                <a16:creationId xmlns:a16="http://schemas.microsoft.com/office/drawing/2014/main" id="{FA0341C8-BCA6-F28F-DBE6-D1116D011526}"/>
              </a:ext>
            </a:extLst>
          </p:cNvPr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82550">
              <a:lnSpc>
                <a:spcPct val="100000"/>
              </a:lnSpc>
            </a:pPr>
            <a:fld id="{81D60167-4931-47E6-BA6A-407CBD079E47}" type="slidenum">
              <a:rPr spc="-50" dirty="0"/>
              <a:t>7</a:t>
            </a:fld>
            <a:endParaRPr spc="-50" dirty="0"/>
          </a:p>
        </p:txBody>
      </p:sp>
      <p:sp>
        <p:nvSpPr>
          <p:cNvPr id="3" name="object 3">
            <a:extLst>
              <a:ext uri="{FF2B5EF4-FFF2-40B4-BE49-F238E27FC236}">
                <a16:creationId xmlns:a16="http://schemas.microsoft.com/office/drawing/2014/main" id="{72ECFFC6-734D-DF7A-17C7-FF9A10F9FC24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441072" y="771195"/>
            <a:ext cx="6506845" cy="4291559"/>
          </a:xfrm>
          <a:prstGeom prst="rect">
            <a:avLst/>
          </a:prstGeom>
        </p:spPr>
        <p:txBody>
          <a:bodyPr vert="horz" wrap="square" lIns="0" tIns="13335" rIns="0" bIns="0" rtlCol="0" anchor="t">
            <a:spAutoFit/>
          </a:bodyPr>
          <a:lstStyle/>
          <a:p>
            <a:pPr marL="268605" marR="131445" indent="-256540" algn="l">
              <a:buClr>
                <a:srgbClr val="124162"/>
              </a:buClr>
              <a:buSzPct val="78571"/>
              <a:buFont typeface="Wingdings 3"/>
              <a:buChar char=""/>
              <a:tabLst>
                <a:tab pos="268605" algn="l"/>
              </a:tabLst>
            </a:pPr>
            <a:r>
              <a:rPr lang="en-US" sz="2000" b="1" spc="-10" dirty="0">
                <a:solidFill>
                  <a:srgbClr val="2583C5"/>
                </a:solidFill>
              </a:rPr>
              <a:t>Is a digital asset transaction a commodity transaction or a security transaction?</a:t>
            </a:r>
          </a:p>
          <a:p>
            <a:pPr marL="725805" marR="131445" lvl="1" indent="-256540" algn="l">
              <a:buClr>
                <a:srgbClr val="124162"/>
              </a:buClr>
              <a:buSzPct val="78571"/>
              <a:buFont typeface="Wingdings 3"/>
              <a:buChar char=""/>
              <a:tabLst>
                <a:tab pos="268605" algn="l"/>
              </a:tabLst>
            </a:pPr>
            <a:endParaRPr lang="en-US" sz="2200" b="1" spc="-10" dirty="0">
              <a:solidFill>
                <a:srgbClr val="2583C5"/>
              </a:solidFill>
            </a:endParaRPr>
          </a:p>
          <a:p>
            <a:pPr marL="725805" marR="131445" lvl="1" indent="-256540" algn="l">
              <a:buClr>
                <a:srgbClr val="124162"/>
              </a:buClr>
              <a:buSzPct val="78571"/>
              <a:buFont typeface="Wingdings 3"/>
              <a:buChar char=""/>
              <a:tabLst>
                <a:tab pos="268605" algn="l"/>
              </a:tabLst>
            </a:pPr>
            <a:r>
              <a:rPr lang="en-US" b="1" spc="-10" dirty="0">
                <a:solidFill>
                  <a:srgbClr val="2583C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How should that be determined?</a:t>
            </a:r>
          </a:p>
          <a:p>
            <a:pPr marL="1183005" marR="131445" lvl="2" indent="-256540" algn="l">
              <a:buClr>
                <a:srgbClr val="124162"/>
              </a:buClr>
              <a:buSzPct val="78571"/>
              <a:buFont typeface="Wingdings 3"/>
              <a:buChar char=""/>
              <a:tabLst>
                <a:tab pos="268605" algn="l"/>
              </a:tabLst>
            </a:pPr>
            <a:r>
              <a:rPr lang="en-US" sz="1600" b="1" spc="-10" dirty="0">
                <a:solidFill>
                  <a:srgbClr val="2583C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SEC:</a:t>
            </a:r>
            <a:r>
              <a:rPr lang="en-US" sz="1600" b="1" i="1" spc="-10" dirty="0">
                <a:solidFill>
                  <a:srgbClr val="2583C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SEC v. W.J. Howey Co.</a:t>
            </a:r>
            <a:r>
              <a:rPr lang="en-US" sz="1600" b="1" spc="-10" dirty="0">
                <a:solidFill>
                  <a:srgbClr val="2583C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328 US 293 (1946)</a:t>
            </a:r>
          </a:p>
          <a:p>
            <a:pPr marL="469265" marR="131445" lvl="1" algn="l">
              <a:buClr>
                <a:srgbClr val="124162"/>
              </a:buClr>
              <a:buSzPct val="78571"/>
              <a:tabLst>
                <a:tab pos="268605" algn="l"/>
              </a:tabLst>
            </a:pPr>
            <a:endParaRPr lang="en-US" sz="2200" b="1" spc="-10" dirty="0">
              <a:solidFill>
                <a:srgbClr val="2583C5"/>
              </a:solidFill>
            </a:endParaRPr>
          </a:p>
          <a:p>
            <a:pPr marL="268605" marR="131445" indent="-256540" algn="l">
              <a:buClr>
                <a:srgbClr val="124162"/>
              </a:buClr>
              <a:buSzPct val="78571"/>
              <a:buFont typeface="Wingdings 3"/>
              <a:buChar char=""/>
              <a:tabLst>
                <a:tab pos="268605" algn="l"/>
              </a:tabLst>
            </a:pPr>
            <a:r>
              <a:rPr lang="en-US" sz="2000" b="1" spc="-10" dirty="0">
                <a:solidFill>
                  <a:srgbClr val="2583C5"/>
                </a:solidFill>
              </a:rPr>
              <a:t>Can a digital asset that was initially the subject of a security transaction later be the subject of a digital commodity transaction?</a:t>
            </a:r>
          </a:p>
          <a:p>
            <a:pPr marL="268605" marR="131445" indent="-256540" algn="l">
              <a:buClr>
                <a:srgbClr val="124162"/>
              </a:buClr>
              <a:buSzPct val="78571"/>
              <a:buFont typeface="Wingdings 3"/>
              <a:buChar char=""/>
              <a:tabLst>
                <a:tab pos="268605" algn="l"/>
              </a:tabLst>
            </a:pPr>
            <a:endParaRPr lang="en-US" sz="1800" b="1" spc="-10" dirty="0">
              <a:solidFill>
                <a:srgbClr val="2583C5"/>
              </a:solidFill>
            </a:endParaRPr>
          </a:p>
          <a:p>
            <a:pPr marL="725805" marR="131445" lvl="1" indent="-25654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24162"/>
              </a:buClr>
              <a:buSzPct val="78571"/>
              <a:buFont typeface="Wingdings 3"/>
              <a:buChar char=""/>
              <a:tabLst>
                <a:tab pos="268605" algn="l"/>
              </a:tabLst>
              <a:defRPr/>
            </a:pPr>
            <a:r>
              <a:rPr kumimoji="0" lang="en-US" sz="1800" b="1" i="0" u="none" strike="noStrike" kern="0" cap="none" spc="-10" normalizeH="0" baseline="0" noProof="0" dirty="0">
                <a:ln>
                  <a:noFill/>
                </a:ln>
                <a:solidFill>
                  <a:srgbClr val="2583C5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How could that happen?</a:t>
            </a:r>
          </a:p>
          <a:p>
            <a:pPr marL="1183005" marR="131445" lvl="2" indent="-25654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24162"/>
              </a:buClr>
              <a:buSzPct val="78571"/>
              <a:buFont typeface="Wingdings 3"/>
              <a:buChar char=""/>
              <a:tabLst>
                <a:tab pos="268605" algn="l"/>
              </a:tabLst>
              <a:defRPr/>
            </a:pPr>
            <a:r>
              <a:rPr kumimoji="0" lang="en-US" sz="1600" b="1" i="0" u="none" strike="noStrike" kern="0" cap="none" spc="-10" normalizeH="0" baseline="0" noProof="0" dirty="0">
                <a:ln>
                  <a:noFill/>
                </a:ln>
                <a:solidFill>
                  <a:srgbClr val="2583C5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SEC:</a:t>
            </a:r>
            <a:r>
              <a:rPr kumimoji="0" lang="en-US" sz="1600" b="1" i="1" u="none" strike="noStrike" kern="0" cap="none" spc="-10" normalizeH="0" baseline="0" noProof="0" dirty="0">
                <a:ln>
                  <a:noFill/>
                </a:ln>
                <a:solidFill>
                  <a:srgbClr val="2583C5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en-US" sz="1600" b="1" u="none" strike="noStrike" kern="0" cap="none" spc="-10" normalizeH="0" baseline="0" noProof="0" dirty="0">
                <a:ln>
                  <a:noFill/>
                </a:ln>
                <a:solidFill>
                  <a:srgbClr val="2583C5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Hinman, William, </a:t>
            </a:r>
            <a:r>
              <a:rPr kumimoji="0" lang="en-US" sz="1600" b="1" i="1" u="none" strike="noStrike" kern="0" cap="none" spc="-10" normalizeH="0" baseline="0" noProof="0" dirty="0">
                <a:ln>
                  <a:noFill/>
                </a:ln>
                <a:solidFill>
                  <a:srgbClr val="2583C5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Digital Asset Transactions: When Howey Met Gary (Plastic), </a:t>
            </a:r>
            <a:r>
              <a:rPr kumimoji="0" lang="en-US" sz="1600" b="1" u="none" strike="noStrike" kern="0" cap="none" spc="-10" normalizeH="0" baseline="0" noProof="0" dirty="0">
                <a:ln>
                  <a:noFill/>
                </a:ln>
                <a:solidFill>
                  <a:srgbClr val="2583C5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Jun. 14, 2018. https://www.sec.gov/newsroom/speeches-statements/speech-hinman-061418.</a:t>
            </a:r>
          </a:p>
        </p:txBody>
      </p:sp>
    </p:spTree>
    <p:extLst>
      <p:ext uri="{BB962C8B-B14F-4D97-AF65-F5344CB8AC3E}">
        <p14:creationId xmlns:p14="http://schemas.microsoft.com/office/powerpoint/2010/main" val="246570453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82B2D26-BCF7-EFCE-02CD-3C2293E1E35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>
            <a:extLst>
              <a:ext uri="{FF2B5EF4-FFF2-40B4-BE49-F238E27FC236}">
                <a16:creationId xmlns:a16="http://schemas.microsoft.com/office/drawing/2014/main" id="{CF0C255C-900C-F7BE-0CC0-9D5071699EB5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21640" y="99771"/>
            <a:ext cx="6516370" cy="912993"/>
          </a:xfrm>
          <a:prstGeom prst="rect">
            <a:avLst/>
          </a:prstGeom>
        </p:spPr>
        <p:txBody>
          <a:bodyPr vert="horz" wrap="square" lIns="0" tIns="50723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lang="en-US" sz="2800" dirty="0"/>
              <a:t>Key Issue #2: Securities Laws and Digital Asset Security Transactions</a:t>
            </a:r>
            <a:endParaRPr sz="2800" dirty="0"/>
          </a:p>
        </p:txBody>
      </p:sp>
      <p:sp>
        <p:nvSpPr>
          <p:cNvPr id="4" name="object 4">
            <a:extLst>
              <a:ext uri="{FF2B5EF4-FFF2-40B4-BE49-F238E27FC236}">
                <a16:creationId xmlns:a16="http://schemas.microsoft.com/office/drawing/2014/main" id="{3D18C6F6-249D-4C00-5C66-7B8D71556CA2}"/>
              </a:ext>
            </a:extLst>
          </p:cNvPr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8255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1D60167-4931-47E6-BA6A-407CBD079E47}" type="slidenum">
              <a:rPr kumimoji="0" sz="1000" b="0" i="0" u="none" strike="noStrike" kern="0" cap="none" spc="-5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cs typeface="Arial"/>
              </a:rPr>
              <a:pPr marL="8255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sz="1000" b="0" i="0" u="none" strike="noStrike" kern="0" cap="none" spc="-5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3" name="object 3">
            <a:extLst>
              <a:ext uri="{FF2B5EF4-FFF2-40B4-BE49-F238E27FC236}">
                <a16:creationId xmlns:a16="http://schemas.microsoft.com/office/drawing/2014/main" id="{95A1965A-3F10-B88F-2BCB-26B83E82EAC8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421640" y="1730492"/>
            <a:ext cx="6506845" cy="1490793"/>
          </a:xfrm>
          <a:prstGeom prst="rect">
            <a:avLst/>
          </a:prstGeom>
        </p:spPr>
        <p:txBody>
          <a:bodyPr vert="horz" wrap="square" lIns="0" tIns="13335" rIns="0" bIns="0" rtlCol="0" anchor="t">
            <a:spAutoFit/>
          </a:bodyPr>
          <a:lstStyle/>
          <a:p>
            <a:pPr marL="268605" marR="131445" indent="-256540" algn="l">
              <a:buClr>
                <a:srgbClr val="124162"/>
              </a:buClr>
              <a:buSzPct val="78571"/>
              <a:buFont typeface="Wingdings 3"/>
              <a:buChar char=""/>
              <a:tabLst>
                <a:tab pos="268605" algn="l"/>
              </a:tabLst>
            </a:pPr>
            <a:r>
              <a:rPr lang="en-US" sz="2400" b="1" spc="-10" dirty="0">
                <a:solidFill>
                  <a:srgbClr val="2583C5"/>
                </a:solidFill>
              </a:rPr>
              <a:t>Are securities intermediaries able to comply with existing securities laws when entering into digital asset security transactions?</a:t>
            </a:r>
          </a:p>
        </p:txBody>
      </p:sp>
    </p:spTree>
    <p:extLst>
      <p:ext uri="{BB962C8B-B14F-4D97-AF65-F5344CB8AC3E}">
        <p14:creationId xmlns:p14="http://schemas.microsoft.com/office/powerpoint/2010/main" val="111836907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B949FEC-4238-E3ED-930B-7267D811A9A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>
            <a:extLst>
              <a:ext uri="{FF2B5EF4-FFF2-40B4-BE49-F238E27FC236}">
                <a16:creationId xmlns:a16="http://schemas.microsoft.com/office/drawing/2014/main" id="{331BE760-F71E-2E07-83B2-2FA6BD7B0FF0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21640" y="99771"/>
            <a:ext cx="6516370" cy="482106"/>
          </a:xfrm>
          <a:prstGeom prst="rect">
            <a:avLst/>
          </a:prstGeom>
        </p:spPr>
        <p:txBody>
          <a:bodyPr vert="horz" wrap="square" lIns="0" tIns="50723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lang="en-US" sz="2800" dirty="0"/>
              <a:t>Key Issue #3: Regulation of DeFi</a:t>
            </a:r>
            <a:endParaRPr sz="2800" dirty="0"/>
          </a:p>
        </p:txBody>
      </p:sp>
      <p:sp>
        <p:nvSpPr>
          <p:cNvPr id="4" name="object 4">
            <a:extLst>
              <a:ext uri="{FF2B5EF4-FFF2-40B4-BE49-F238E27FC236}">
                <a16:creationId xmlns:a16="http://schemas.microsoft.com/office/drawing/2014/main" id="{91521FBA-9922-BEF7-03E9-8E704E40F457}"/>
              </a:ext>
            </a:extLst>
          </p:cNvPr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8255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1D60167-4931-47E6-BA6A-407CBD079E47}" type="slidenum">
              <a:rPr kumimoji="0" sz="1000" b="0" i="0" u="none" strike="noStrike" kern="0" cap="none" spc="-5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cs typeface="Arial"/>
              </a:rPr>
              <a:pPr marL="8255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sz="1000" b="0" i="0" u="none" strike="noStrike" kern="0" cap="none" spc="-5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3" name="object 3">
            <a:extLst>
              <a:ext uri="{FF2B5EF4-FFF2-40B4-BE49-F238E27FC236}">
                <a16:creationId xmlns:a16="http://schemas.microsoft.com/office/drawing/2014/main" id="{79E50870-470A-7C96-5FE7-377D791F8E04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421640" y="1730492"/>
            <a:ext cx="6506845" cy="752129"/>
          </a:xfrm>
          <a:prstGeom prst="rect">
            <a:avLst/>
          </a:prstGeom>
        </p:spPr>
        <p:txBody>
          <a:bodyPr vert="horz" wrap="square" lIns="0" tIns="13335" rIns="0" bIns="0" rtlCol="0" anchor="t">
            <a:spAutoFit/>
          </a:bodyPr>
          <a:lstStyle/>
          <a:p>
            <a:pPr marL="268605" marR="131445" indent="-256540" algn="l">
              <a:buClr>
                <a:srgbClr val="124162"/>
              </a:buClr>
              <a:buSzPct val="78571"/>
              <a:buFont typeface="Wingdings 3"/>
              <a:buChar char=""/>
              <a:tabLst>
                <a:tab pos="268605" algn="l"/>
              </a:tabLst>
            </a:pPr>
            <a:r>
              <a:rPr lang="en-US" sz="2400" b="1" spc="-10" dirty="0">
                <a:solidFill>
                  <a:srgbClr val="2583C5"/>
                </a:solidFill>
              </a:rPr>
              <a:t>What DeFi activities and “intermediaries” should be regulated and how?</a:t>
            </a:r>
          </a:p>
        </p:txBody>
      </p:sp>
    </p:spTree>
    <p:extLst>
      <p:ext uri="{BB962C8B-B14F-4D97-AF65-F5344CB8AC3E}">
        <p14:creationId xmlns:p14="http://schemas.microsoft.com/office/powerpoint/2010/main" val="169761157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6FC0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CA846F108D3B948A00244A279ECC01D" ma:contentTypeVersion="13" ma:contentTypeDescription="Create a new document." ma:contentTypeScope="" ma:versionID="3e50413174e98db43556efa22cc29803">
  <xsd:schema xmlns:xsd="http://www.w3.org/2001/XMLSchema" xmlns:xs="http://www.w3.org/2001/XMLSchema" xmlns:p="http://schemas.microsoft.com/office/2006/metadata/properties" xmlns:ns2="046cdd4a-f8f5-447e-be55-a33c7803c98e" xmlns:ns3="ca15b256-3d24-4899-998a-fd97f8e8ff8e" targetNamespace="http://schemas.microsoft.com/office/2006/metadata/properties" ma:root="true" ma:fieldsID="c07e1a5d2364f6e057d10f89ae5642da" ns2:_="" ns3:_="">
    <xsd:import namespace="046cdd4a-f8f5-447e-be55-a33c7803c98e"/>
    <xsd:import namespace="ca15b256-3d24-4899-998a-fd97f8e8ff8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46cdd4a-f8f5-447e-be55-a33c7803c98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Image Tags" ma:readOnly="false" ma:fieldId="{5cf76f15-5ced-4ddc-b409-7134ff3c332f}" ma:taxonomyMulti="true" ma:sspId="a6c7ba20-d28d-4670-8008-cb20b00b110c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indexed="true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a15b256-3d24-4899-998a-fd97f8e8ff8e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408451fb-445d-4ba3-8520-cf19f742e79e}" ma:internalName="TaxCatchAll" ma:showField="CatchAllData" ma:web="ca15b256-3d24-4899-998a-fd97f8e8ff8e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046cdd4a-f8f5-447e-be55-a33c7803c98e">
      <Terms xmlns="http://schemas.microsoft.com/office/infopath/2007/PartnerControls"/>
    </lcf76f155ced4ddcb4097134ff3c332f>
    <TaxCatchAll xmlns="ca15b256-3d24-4899-998a-fd97f8e8ff8e" xsi:nil="true"/>
  </documentManagement>
</p:properties>
</file>

<file path=customXml/itemProps1.xml><?xml version="1.0" encoding="utf-8"?>
<ds:datastoreItem xmlns:ds="http://schemas.openxmlformats.org/officeDocument/2006/customXml" ds:itemID="{408C7448-60D6-4E9B-9FA2-33B07C4DB25D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45F80EF4-F4B2-4585-BBBD-119DAB28D43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46cdd4a-f8f5-447e-be55-a33c7803c98e"/>
    <ds:schemaRef ds:uri="ca15b256-3d24-4899-998a-fd97f8e8ff8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F09F775F-B538-42A3-9C1D-73CD1CE04CBF}">
  <ds:schemaRefs>
    <ds:schemaRef ds:uri="http://schemas.microsoft.com/office/infopath/2007/PartnerControls"/>
    <ds:schemaRef ds:uri="http://purl.org/dc/terms/"/>
    <ds:schemaRef ds:uri="http://schemas.microsoft.com/office/2006/metadata/properties"/>
    <ds:schemaRef ds:uri="http://purl.org/dc/dcmitype/"/>
    <ds:schemaRef ds:uri="046cdd4a-f8f5-447e-be55-a33c7803c98e"/>
    <ds:schemaRef ds:uri="http://purl.org/dc/elements/1.1/"/>
    <ds:schemaRef ds:uri="http://schemas.microsoft.com/office/2006/documentManagement/types"/>
    <ds:schemaRef ds:uri="http://www.w3.org/XML/1998/namespace"/>
    <ds:schemaRef ds:uri="http://schemas.openxmlformats.org/package/2006/metadata/core-properties"/>
    <ds:schemaRef ds:uri="ca15b256-3d24-4899-998a-fd97f8e8ff8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5793</TotalTime>
  <Words>473</Words>
  <Application>Microsoft Office PowerPoint</Application>
  <PresentationFormat>On-screen Show (16:9)</PresentationFormat>
  <Paragraphs>103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5" baseType="lpstr">
      <vt:lpstr>Aptos</vt:lpstr>
      <vt:lpstr>Arial</vt:lpstr>
      <vt:lpstr>Wingdings</vt:lpstr>
      <vt:lpstr>Wingdings 3</vt:lpstr>
      <vt:lpstr>Office Theme</vt:lpstr>
      <vt:lpstr>Digital Asset Market Structure Legislation</vt:lpstr>
      <vt:lpstr>Introduction </vt:lpstr>
      <vt:lpstr>Some Types of Digital Assets and Digital Asset Transactions</vt:lpstr>
      <vt:lpstr>Key Digital Asset Market Structure Securities Laws </vt:lpstr>
      <vt:lpstr>Key Digital Asset Market Structure Commodities Laws </vt:lpstr>
      <vt:lpstr>Key Regulators </vt:lpstr>
      <vt:lpstr>Key Issue #1: Commodity v. Security</vt:lpstr>
      <vt:lpstr>Key Issue #2: Securities Laws and Digital Asset Security Transactions</vt:lpstr>
      <vt:lpstr>Key Issue #3: Regulation of DeFi</vt:lpstr>
      <vt:lpstr>Comprehensive Digital Asset Market Structure Legislation Introduced in the 118th and 117th Congresses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Trish Foshee</dc:creator>
  <cp:lastModifiedBy>Webb, Kevin (Agriculture)</cp:lastModifiedBy>
  <cp:revision>100</cp:revision>
  <dcterms:created xsi:type="dcterms:W3CDTF">2025-03-11T20:36:02Z</dcterms:created>
  <dcterms:modified xsi:type="dcterms:W3CDTF">2025-09-19T22:43:31Z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2021-10-22T00:00:00Z</vt:filetime>
  </property>
  <property fmtid="{D5CDD505-2E9C-101B-9397-08002B2CF9AE}" pid="3" name="Creator">
    <vt:lpwstr>Microsoft® PowerPoint® for Microsoft 365</vt:lpwstr>
  </property>
  <property fmtid="{D5CDD505-2E9C-101B-9397-08002B2CF9AE}" pid="4" name="LastSaved">
    <vt:filetime>2025-03-11T00:00:00Z</vt:filetime>
  </property>
  <property fmtid="{D5CDD505-2E9C-101B-9397-08002B2CF9AE}" pid="5" name="Producer">
    <vt:lpwstr>Microsoft® PowerPoint® for Microsoft 365</vt:lpwstr>
  </property>
  <property fmtid="{D5CDD505-2E9C-101B-9397-08002B2CF9AE}" pid="6" name="ContentTypeId">
    <vt:lpwstr>0x010100BCA846F108D3B948A00244A279ECC01D</vt:lpwstr>
  </property>
  <property fmtid="{D5CDD505-2E9C-101B-9397-08002B2CF9AE}" pid="7" name="MediaServiceImageTags">
    <vt:lpwstr/>
  </property>
</Properties>
</file>